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0"/>
  </p:notesMasterIdLst>
  <p:sldIdLst>
    <p:sldId id="259" r:id="rId2"/>
    <p:sldId id="258" r:id="rId3"/>
    <p:sldId id="257" r:id="rId4"/>
    <p:sldId id="256" r:id="rId5"/>
    <p:sldId id="264" r:id="rId6"/>
    <p:sldId id="265" r:id="rId7"/>
    <p:sldId id="268" r:id="rId8"/>
    <p:sldId id="316" r:id="rId9"/>
    <p:sldId id="260" r:id="rId10"/>
    <p:sldId id="317" r:id="rId11"/>
    <p:sldId id="261" r:id="rId12"/>
    <p:sldId id="262" r:id="rId13"/>
    <p:sldId id="266" r:id="rId14"/>
    <p:sldId id="269" r:id="rId15"/>
    <p:sldId id="270" r:id="rId16"/>
    <p:sldId id="271" r:id="rId17"/>
    <p:sldId id="272" r:id="rId18"/>
    <p:sldId id="273" r:id="rId19"/>
    <p:sldId id="274" r:id="rId20"/>
    <p:sldId id="276" r:id="rId21"/>
    <p:sldId id="280" r:id="rId22"/>
    <p:sldId id="278" r:id="rId23"/>
    <p:sldId id="282" r:id="rId24"/>
    <p:sldId id="283" r:id="rId25"/>
    <p:sldId id="318" r:id="rId26"/>
    <p:sldId id="319" r:id="rId27"/>
    <p:sldId id="284" r:id="rId28"/>
    <p:sldId id="315" r:id="rId29"/>
  </p:sldIdLst>
  <p:sldSz cx="13004800" cy="9753600"/>
  <p:notesSz cx="9144000" cy="6858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5843" autoAdjust="0"/>
  </p:normalViewPr>
  <p:slideViewPr>
    <p:cSldViewPr snapToGrid="0">
      <p:cViewPr>
        <p:scale>
          <a:sx n="70" d="100"/>
          <a:sy n="70" d="100"/>
        </p:scale>
        <p:origin x="2492" y="1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34" d="100"/>
          <a:sy n="134" d="100"/>
        </p:scale>
        <p:origin x="2508" y="1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6" name="Shape 126"/>
          <p:cNvSpPr>
            <a:spLocks noGrp="1"/>
          </p:cNvSpPr>
          <p:nvPr>
            <p:ph type="body" sz="quarter" idx="1"/>
          </p:nvPr>
        </p:nvSpPr>
        <p:spPr>
          <a:xfrm>
            <a:off x="1219200" y="3257550"/>
            <a:ext cx="6705600" cy="3086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b="0" i="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Good morning to all of you.</a:t>
            </a:r>
          </a:p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4000" b="0" i="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b="0" i="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I would like to start off with this question:</a:t>
            </a:r>
          </a:p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4000" b="0" i="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200" b="1" i="1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Scientometrics</a:t>
            </a:r>
            <a:r>
              <a:rPr lang="en-GB" sz="2200" b="0" i="1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has been dominated strongly by </a:t>
            </a:r>
            <a:r>
              <a:rPr lang="en-GB" sz="2200" b="1" i="1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large bibliographic datasets </a:t>
            </a:r>
            <a:r>
              <a:rPr lang="en-GB" sz="2200" b="0" i="1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like </a:t>
            </a:r>
            <a:r>
              <a:rPr lang="en-GB" sz="2200" b="1" i="1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WoS</a:t>
            </a:r>
            <a:r>
              <a:rPr lang="en-GB" sz="2200" b="0" i="1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and more recently </a:t>
            </a:r>
            <a:r>
              <a:rPr lang="en-GB" sz="2200" b="1" i="1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Scopus</a:t>
            </a:r>
            <a:r>
              <a:rPr lang="en-GB" sz="2200" b="0" i="1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. </a:t>
            </a:r>
          </a:p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200" b="0" i="1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Yes, these datasets are very large.</a:t>
            </a:r>
            <a:r>
              <a:rPr lang="en-GB" sz="2200" b="1" i="1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Yet, there is a catch.</a:t>
            </a:r>
            <a:r>
              <a:rPr lang="en-GB" sz="2200" b="0" i="1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They </a:t>
            </a:r>
            <a:r>
              <a:rPr lang="en-GB" sz="2200" b="1" i="1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restricts</a:t>
            </a:r>
            <a:r>
              <a:rPr lang="en-GB" sz="2200" b="0" i="1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2200" b="1" i="1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research</a:t>
            </a:r>
            <a:r>
              <a:rPr lang="en-GB" sz="2200" b="0" i="1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to a </a:t>
            </a:r>
            <a:r>
              <a:rPr lang="en-GB" sz="2200" b="1" i="1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small set of variables</a:t>
            </a:r>
            <a:r>
              <a:rPr lang="en-GB" sz="2200" b="0" i="1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. </a:t>
            </a:r>
          </a:p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200" b="0" i="1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To do</a:t>
            </a:r>
            <a:r>
              <a:rPr lang="en-GB" sz="2200" b="1" i="1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richer studies</a:t>
            </a:r>
            <a:r>
              <a:rPr lang="en-GB" sz="2200" b="0" i="1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, one needs to combine </a:t>
            </a:r>
            <a:r>
              <a:rPr lang="en-GB" sz="2200" b="1" i="1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traditional </a:t>
            </a:r>
            <a:r>
              <a:rPr lang="en-GB" sz="2200" b="1" i="1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scientometric</a:t>
            </a:r>
            <a:r>
              <a:rPr lang="en-GB" sz="2200" b="1" i="1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data</a:t>
            </a:r>
            <a:r>
              <a:rPr lang="en-GB" sz="2200" b="0" i="1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with other relevant datasets. </a:t>
            </a:r>
          </a:p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4000" b="0" i="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b="0" i="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I am sure many of you went through the </a:t>
            </a:r>
            <a:r>
              <a:rPr lang="en-GB" sz="4000" b="1" i="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paint of integrating heterogenous datasets</a:t>
            </a:r>
            <a:r>
              <a:rPr lang="en-GB" sz="4000" b="0" i="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</a:p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b="0" i="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Often, the resulting integration model is </a:t>
            </a:r>
            <a:r>
              <a:rPr lang="en-GB" sz="4000" b="1" i="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defined for one specific task</a:t>
            </a:r>
            <a:r>
              <a:rPr lang="en-GB" sz="4000" b="0" i="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. Which makes it </a:t>
            </a:r>
            <a:r>
              <a:rPr lang="en-GB" sz="4000" b="1" i="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less</a:t>
            </a:r>
            <a:r>
              <a:rPr lang="en-GB" sz="4000" b="0" i="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4000" b="1" i="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reusable</a:t>
            </a:r>
            <a:r>
              <a:rPr lang="en-GB" sz="4000" b="0" i="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or I would say,</a:t>
            </a:r>
            <a:r>
              <a:rPr lang="en-GB" sz="4000" b="1" i="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not reusable</a:t>
            </a:r>
            <a:r>
              <a:rPr lang="en-GB" sz="4000" b="0" i="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742253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0" name="Shape 21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WITHIN </a:t>
            </a:r>
            <a:r>
              <a:rPr lang="en-US" dirty="0" err="1"/>
              <a:t>RISIS</a:t>
            </a:r>
            <a:r>
              <a:rPr lang="en-US" dirty="0"/>
              <a:t>, WE IDENTIFIED THESE TYPES OF ENTITIES</a:t>
            </a:r>
          </a:p>
          <a:p>
            <a:endParaRPr lang="en-US" dirty="0"/>
          </a:p>
          <a:p>
            <a:r>
              <a:rPr dirty="0"/>
              <a:t>Result of our technical interoperability report</a:t>
            </a:r>
          </a:p>
          <a:p>
            <a:r>
              <a:rPr dirty="0"/>
              <a:t>Can Add New Entity Types -&gt; e.g. adding Organization Ranking</a:t>
            </a:r>
          </a:p>
        </p:txBody>
      </p:sp>
    </p:spTree>
    <p:extLst>
      <p:ext uri="{BB962C8B-B14F-4D97-AF65-F5344CB8AC3E}">
        <p14:creationId xmlns:p14="http://schemas.microsoft.com/office/powerpoint/2010/main" val="28025251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AND LINKS AMONG THEM</a:t>
            </a:r>
          </a:p>
        </p:txBody>
      </p:sp>
    </p:spTree>
    <p:extLst>
      <p:ext uri="{BB962C8B-B14F-4D97-AF65-F5344CB8AC3E}">
        <p14:creationId xmlns:p14="http://schemas.microsoft.com/office/powerpoint/2010/main" val="26287597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SOME OF THE ENTITIES ARE DESCRIBED WITH GEO INFORMATION WHICH ALLOWS THE DATA TO BE ENRICHED WITH DATA SUCH AS BOUNDARY OR GEO STATISTICS</a:t>
            </a:r>
          </a:p>
        </p:txBody>
      </p:sp>
    </p:spTree>
    <p:extLst>
      <p:ext uri="{BB962C8B-B14F-4D97-AF65-F5344CB8AC3E}">
        <p14:creationId xmlns:p14="http://schemas.microsoft.com/office/powerpoint/2010/main" val="15138290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Shape 39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98" name="Shape 39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err="1"/>
              <a:t>ACPs</a:t>
            </a: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5 start open data</a:t>
            </a:r>
          </a:p>
          <a:p>
            <a:endParaRPr lang="en-GB" dirty="0"/>
          </a:p>
          <a:p>
            <a:r>
              <a:rPr lang="en-GB" dirty="0"/>
              <a:t>1 Open Licence: available on he web</a:t>
            </a:r>
          </a:p>
          <a:p>
            <a:r>
              <a:rPr lang="en-GB" dirty="0"/>
              <a:t>2 Machine readable structure data</a:t>
            </a:r>
          </a:p>
          <a:p>
            <a:r>
              <a:rPr lang="en-GB" dirty="0"/>
              <a:t>3 Non proprietary machine readable</a:t>
            </a:r>
          </a:p>
          <a:p>
            <a:r>
              <a:rPr lang="en-GB" dirty="0"/>
              <a:t>4 Compatible with W3C </a:t>
            </a:r>
            <a:r>
              <a:rPr lang="en-GB" dirty="0" err="1"/>
              <a:t>syandard</a:t>
            </a:r>
            <a:endParaRPr lang="en-GB" dirty="0"/>
          </a:p>
          <a:p>
            <a:r>
              <a:rPr lang="en-GB" dirty="0"/>
              <a:t>5 Linked to other data</a:t>
            </a:r>
          </a:p>
          <a:p>
            <a:endParaRPr lang="en-GB" dirty="0"/>
          </a:p>
          <a:p>
            <a:r>
              <a:rPr lang="en-GB" dirty="0"/>
              <a:t>Stimulates to use non proprietary file format  &amp; link to other data</a:t>
            </a:r>
          </a:p>
        </p:txBody>
      </p:sp>
    </p:spTree>
    <p:extLst>
      <p:ext uri="{BB962C8B-B14F-4D97-AF65-F5344CB8AC3E}">
        <p14:creationId xmlns:p14="http://schemas.microsoft.com/office/powerpoint/2010/main" val="4376965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Shape 48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83" name="Shape 48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This is to highlight that </a:t>
            </a:r>
          </a:p>
          <a:p>
            <a:endParaRPr lang="en-US" dirty="0"/>
          </a:p>
          <a:p>
            <a:r>
              <a:rPr lang="en-US" dirty="0"/>
              <a:t>Data in RDF can benefit from the services and applications available at </a:t>
            </a:r>
            <a:r>
              <a:rPr lang="en-US" dirty="0" err="1"/>
              <a:t>RISIS</a:t>
            </a:r>
            <a:r>
              <a:rPr lang="en-US" dirty="0"/>
              <a:t>.</a:t>
            </a:r>
          </a:p>
          <a:p>
            <a:endParaRPr lang="en-US" dirty="0"/>
          </a:p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 addition, the more a data is shared, the more your services and applications is can benefit from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</a:t>
            </a: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Shape 51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12" name="Shape 51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EXAMPLE OF NAVIGATION </a:t>
            </a:r>
            <a:r>
              <a:rPr lang="en-US"/>
              <a:t>THROUGH LINK </a:t>
            </a:r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Shape 52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26" name="Shape 52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live demo with </a:t>
            </a:r>
            <a:r>
              <a:rPr dirty="0" err="1"/>
              <a:t>orgreg</a:t>
            </a:r>
            <a:endParaRPr lang="en-US" dirty="0"/>
          </a:p>
          <a:p>
            <a:r>
              <a:rPr lang="en-US" dirty="0"/>
              <a:t>Intuitively browse datasets</a:t>
            </a:r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Shape 55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59" name="Shape 55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Why? </a:t>
            </a:r>
          </a:p>
          <a:p>
            <a:r>
              <a:t>explore</a:t>
            </a:r>
          </a:p>
          <a:p>
            <a:r>
              <a:t>domain-specific tags</a:t>
            </a:r>
          </a:p>
          <a:p>
            <a:r>
              <a:t>linking datasets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172451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0" i="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7 </a:t>
            </a:r>
            <a:r>
              <a:rPr lang="en-GB" sz="3600" b="1" i="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universities</a:t>
            </a:r>
            <a:r>
              <a:rPr lang="en-GB" sz="3600" b="0" i="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and 6 </a:t>
            </a:r>
            <a:r>
              <a:rPr lang="en-GB" sz="3600" b="1" i="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research institutes </a:t>
            </a:r>
            <a:r>
              <a:rPr lang="en-GB" sz="3600" b="0" i="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from 10 </a:t>
            </a:r>
            <a:r>
              <a:rPr lang="en-GB" sz="3600" b="1" i="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European countries</a:t>
            </a:r>
            <a:r>
              <a:rPr lang="en-GB" sz="3600" b="0" i="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 </a:t>
            </a:r>
            <a:r>
              <a:rPr lang="en-GB" sz="3600" dirty="0"/>
              <a:t>Joined forces to tackle that very same problem in a project name RISIS..</a:t>
            </a:r>
          </a:p>
          <a:p>
            <a:endParaRPr lang="en-GB" sz="3600" baseline="0" dirty="0"/>
          </a:p>
          <a:p>
            <a:r>
              <a:rPr lang="en-GB" sz="3600" baseline="0" dirty="0"/>
              <a:t>RISIS is a 4 years EU project that </a:t>
            </a:r>
            <a:r>
              <a:rPr lang="en-GB" sz="3600" b="1" baseline="0" dirty="0"/>
              <a:t>started</a:t>
            </a:r>
            <a:r>
              <a:rPr lang="en-GB" sz="3600" baseline="0" dirty="0"/>
              <a:t> in January 2014 </a:t>
            </a:r>
            <a:r>
              <a:rPr lang="en-GB" sz="3600" b="1" baseline="0" dirty="0"/>
              <a:t>and is almost at its end</a:t>
            </a:r>
            <a:r>
              <a:rPr lang="en-GB" sz="3600" baseline="0" dirty="0"/>
              <a:t>..</a:t>
            </a:r>
          </a:p>
          <a:p>
            <a:endParaRPr lang="en-GB" sz="3600" baseline="0" dirty="0"/>
          </a:p>
          <a:p>
            <a:endParaRPr lang="en-GB" sz="3600" baseline="0" dirty="0"/>
          </a:p>
        </p:txBody>
      </p:sp>
    </p:spTree>
    <p:extLst>
      <p:ext uri="{BB962C8B-B14F-4D97-AF65-F5344CB8AC3E}">
        <p14:creationId xmlns:p14="http://schemas.microsoft.com/office/powerpoint/2010/main" val="7918623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Which allows the creation contextual entity Linking in small steps. 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1362225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Create contextual entity Linking in small steps. That involves the creation of </a:t>
            </a:r>
            <a:r>
              <a:rPr lang="en-GB" b="1" dirty="0" err="1"/>
              <a:t>linksets</a:t>
            </a:r>
            <a:r>
              <a:rPr lang="en-GB" dirty="0"/>
              <a:t>, </a:t>
            </a:r>
            <a:r>
              <a:rPr lang="en-GB" b="1" dirty="0"/>
              <a:t>lenses</a:t>
            </a:r>
            <a:r>
              <a:rPr lang="en-GB" dirty="0"/>
              <a:t> and a </a:t>
            </a:r>
            <a:r>
              <a:rPr lang="en-GB" b="1" dirty="0"/>
              <a:t>view</a:t>
            </a:r>
          </a:p>
        </p:txBody>
      </p:sp>
    </p:spTree>
    <p:extLst>
      <p:ext uri="{BB962C8B-B14F-4D97-AF65-F5344CB8AC3E}">
        <p14:creationId xmlns:p14="http://schemas.microsoft.com/office/powerpoint/2010/main" val="11511049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Union set like operations</a:t>
            </a:r>
          </a:p>
          <a:p>
            <a:r>
              <a:rPr lang="en-GB" b="1" dirty="0"/>
              <a:t>Such as UNION, INTERSECTION, DIFFERENCE and TRANSITIVITY lenses</a:t>
            </a:r>
            <a:r>
              <a:rPr lang="en-GB" dirty="0"/>
              <a:t> and a </a:t>
            </a:r>
            <a:r>
              <a:rPr lang="en-GB" b="1" dirty="0"/>
              <a:t>view</a:t>
            </a:r>
          </a:p>
        </p:txBody>
      </p:sp>
    </p:spTree>
    <p:extLst>
      <p:ext uri="{BB962C8B-B14F-4D97-AF65-F5344CB8AC3E}">
        <p14:creationId xmlns:p14="http://schemas.microsoft.com/office/powerpoint/2010/main" val="17257622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2400" i="1" dirty="0"/>
              <a:t>The </a:t>
            </a:r>
            <a:r>
              <a:rPr lang="en-GB" sz="2400" b="1" i="1" dirty="0"/>
              <a:t>goal</a:t>
            </a:r>
            <a:r>
              <a:rPr lang="en-GB" sz="2400" i="1" dirty="0"/>
              <a:t> of RISIS is to </a:t>
            </a:r>
            <a:r>
              <a:rPr lang="en-GB" sz="2400" dirty="0"/>
              <a:t>build a </a:t>
            </a:r>
            <a:r>
              <a:rPr lang="en-GB" sz="2400" b="1" dirty="0"/>
              <a:t>distributed</a:t>
            </a:r>
            <a:r>
              <a:rPr lang="en-GB" sz="2400" dirty="0"/>
              <a:t> research infrastructure </a:t>
            </a:r>
            <a:r>
              <a:rPr lang="en-GB" sz="2400" b="1" dirty="0"/>
              <a:t>to advance </a:t>
            </a:r>
            <a:r>
              <a:rPr lang="en-GB" sz="2400" dirty="0"/>
              <a:t>Science, Technology &amp; innovation studies.</a:t>
            </a:r>
          </a:p>
          <a:p>
            <a:pPr>
              <a:defRPr sz="5600"/>
            </a:pPr>
            <a:endParaRPr lang="en-GB" sz="2400" i="1" dirty="0"/>
          </a:p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/>
            </a:pPr>
            <a:r>
              <a:rPr lang="en-GB" sz="2400" baseline="0" dirty="0"/>
              <a:t>By now, … I guess you guys cannot wait t find out how RISIS addressed  the </a:t>
            </a:r>
            <a:r>
              <a:rPr lang="en-GB" sz="2400" b="1" baseline="0" dirty="0"/>
              <a:t>problem of integrating heterogenous data </a:t>
            </a:r>
            <a:r>
              <a:rPr lang="en-GB" sz="2400" baseline="0" dirty="0"/>
              <a:t>in a </a:t>
            </a:r>
            <a:r>
              <a:rPr lang="en-GB" sz="2400" b="1" baseline="0" dirty="0"/>
              <a:t>flexible </a:t>
            </a:r>
            <a:r>
              <a:rPr lang="en-GB" sz="2400" b="0" baseline="0" dirty="0"/>
              <a:t>and</a:t>
            </a:r>
            <a:r>
              <a:rPr lang="en-GB" sz="2400" b="1" baseline="0" dirty="0"/>
              <a:t> reusable </a:t>
            </a:r>
            <a:r>
              <a:rPr lang="en-GB" sz="2400" baseline="0" dirty="0"/>
              <a:t>way?</a:t>
            </a:r>
          </a:p>
          <a:p>
            <a:pPr>
              <a:defRPr sz="5600"/>
            </a:pPr>
            <a:endParaRPr lang="en-GB" sz="2400" dirty="0"/>
          </a:p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ild</a:t>
            </a:r>
            <a:r>
              <a:rPr lang="en-GB" dirty="0"/>
              <a:t> a distributed </a:t>
            </a:r>
            <a:r>
              <a:rPr lang="en-GB" dirty="0" err="1"/>
              <a:t>Researcrh</a:t>
            </a:r>
            <a:r>
              <a:rPr lang="en-GB" dirty="0"/>
              <a:t> Infrastructure to advance </a:t>
            </a:r>
            <a:r>
              <a:rPr lang="en-GB" dirty="0" err="1"/>
              <a:t>STI</a:t>
            </a:r>
            <a:r>
              <a:rPr lang="en-GB" dirty="0"/>
              <a:t> studies.</a:t>
            </a:r>
          </a:p>
        </p:txBody>
      </p:sp>
    </p:spTree>
    <p:extLst>
      <p:ext uri="{BB962C8B-B14F-4D97-AF65-F5344CB8AC3E}">
        <p14:creationId xmlns:p14="http://schemas.microsoft.com/office/powerpoint/2010/main" val="3562561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aseline="0" dirty="0"/>
              <a:t>I am </a:t>
            </a:r>
            <a:r>
              <a:rPr lang="en-GB" sz="2400" b="1" baseline="0" dirty="0"/>
              <a:t>Al Idrissou </a:t>
            </a:r>
            <a:r>
              <a:rPr lang="en-GB" sz="2400" baseline="0" dirty="0"/>
              <a:t>from the VU University Amsterdam,</a:t>
            </a:r>
          </a:p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aseline="0" dirty="0"/>
          </a:p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aseline="0" dirty="0"/>
              <a:t>On the behalf of my college </a:t>
            </a:r>
            <a:r>
              <a:rPr lang="en-GB" sz="2400" b="1" baseline="0" dirty="0"/>
              <a:t>Ali </a:t>
            </a:r>
            <a:r>
              <a:rPr lang="en-GB" sz="2400" b="1" baseline="0" dirty="0" err="1"/>
              <a:t>Khalili</a:t>
            </a:r>
            <a:r>
              <a:rPr lang="en-GB" sz="2400" baseline="0" dirty="0"/>
              <a:t>, </a:t>
            </a:r>
          </a:p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aseline="0" dirty="0"/>
          </a:p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aseline="0" dirty="0"/>
              <a:t>I am  </a:t>
            </a:r>
            <a:r>
              <a:rPr lang="en-GB" sz="2400" b="1" baseline="0" dirty="0"/>
              <a:t>very happy </a:t>
            </a:r>
            <a:r>
              <a:rPr lang="en-GB" sz="2400" baseline="0" dirty="0"/>
              <a:t>to stand before you today to present </a:t>
            </a:r>
            <a:r>
              <a:rPr lang="en-GB" sz="2400" b="1" baseline="0" dirty="0"/>
              <a:t>SMS </a:t>
            </a:r>
            <a:r>
              <a:rPr lang="en-GB" sz="2400" baseline="0" dirty="0"/>
              <a:t>a Semantically mapping science Platform  that </a:t>
            </a:r>
            <a:r>
              <a:rPr lang="en-GB" sz="2400" b="1" i="1" dirty="0"/>
              <a:t>links and enriches data for studying science.</a:t>
            </a:r>
            <a:r>
              <a:rPr lang="en-GB" sz="2400" i="1" dirty="0"/>
              <a:t> </a:t>
            </a:r>
          </a:p>
          <a:p>
            <a:pPr>
              <a:defRPr sz="5600"/>
            </a:pPr>
            <a:endParaRPr lang="en-GB" sz="2400" i="1" dirty="0"/>
          </a:p>
          <a:p>
            <a:pPr>
              <a:defRPr sz="5600"/>
            </a:pPr>
            <a:r>
              <a:rPr lang="en-GB" sz="2400" i="1" dirty="0"/>
              <a:t>The next slides will </a:t>
            </a:r>
            <a:r>
              <a:rPr lang="en-GB" sz="2400" b="1" i="1" dirty="0"/>
              <a:t>briefly</a:t>
            </a:r>
            <a:r>
              <a:rPr lang="en-GB" sz="2400" i="1" dirty="0"/>
              <a:t> introduce the </a:t>
            </a:r>
            <a:r>
              <a:rPr lang="en-GB" sz="2400" b="1" i="1" dirty="0"/>
              <a:t>4 architecture pillars of SMS </a:t>
            </a:r>
            <a:r>
              <a:rPr lang="en-GB" sz="2400" i="1" dirty="0"/>
              <a:t>and some of its </a:t>
            </a:r>
            <a:r>
              <a:rPr lang="en-GB" sz="2400" b="1" i="1" dirty="0"/>
              <a:t>services and applications</a:t>
            </a:r>
          </a:p>
        </p:txBody>
      </p:sp>
    </p:spTree>
    <p:extLst>
      <p:ext uri="{BB962C8B-B14F-4D97-AF65-F5344CB8AC3E}">
        <p14:creationId xmlns:p14="http://schemas.microsoft.com/office/powerpoint/2010/main" val="18942012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491704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Shape 34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46" name="Shape 34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WHAT TO CONSIDER IN ORDER TO INGEST THE DATA</a:t>
            </a: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Shape 43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32" name="Shape 43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ACPs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Shape 41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16" name="Shape 41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err="1"/>
              <a:t>ACPs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638609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0" name="Shape 21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WITHIN </a:t>
            </a:r>
            <a:r>
              <a:rPr lang="en-US" dirty="0" err="1"/>
              <a:t>RISIS</a:t>
            </a:r>
            <a:r>
              <a:rPr lang="en-US" dirty="0"/>
              <a:t>, WE IDENTIFIED THESE TYPES OF ENTITIES</a:t>
            </a:r>
          </a:p>
          <a:p>
            <a:endParaRPr lang="en-US" dirty="0"/>
          </a:p>
          <a:p>
            <a:r>
              <a:rPr dirty="0"/>
              <a:t>Result of our technical interoperability report</a:t>
            </a:r>
          </a:p>
          <a:p>
            <a:r>
              <a:rPr dirty="0"/>
              <a:t>Can Add New Entity Types -&gt; e.g. adding Organization Ranking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>
            <a:spLocks noGrp="1"/>
          </p:cNvSpPr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18" name="Body Level One…"/>
          <p:cNvSpPr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160655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>
            <a:spLocks noGrp="1"/>
          </p:cNvSpPr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>
            <a:spLocks noGrp="1"/>
          </p:cNvSpPr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>
            <a:spLocks noGrp="1"/>
          </p:cNvSpPr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sms.risis.e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tif"/><Relationship Id="rId4" Type="http://schemas.openxmlformats.org/officeDocument/2006/relationships/image" Target="../media/image2.t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sms.risis.eu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hyperlink" Target="http://sms.risis.eu" TargetMode="External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hyperlink" Target="http://sms.risis.eu" TargetMode="External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hyperlink" Target="http://sms.risis.eu" TargetMode="External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://sms.risis.eu" TargetMode="Externa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sms.risis.eu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9.tif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hyperlink" Target="http://sms.risis.eu" TargetMode="External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4.t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http://sms.risis.eu" TargetMode="Externa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youtu.be/p_2D3ydcx1U?list=PLSBPxopOi20XPOn1sGBthbNtXIUOqM_4b" TargetMode="External"/><Relationship Id="rId4" Type="http://schemas.openxmlformats.org/officeDocument/2006/relationships/hyperlink" Target="http://datasets.risis.eu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sms.risis.eu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sms.risis.eu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hyperlink" Target="http://sms.risis.eu" TargetMode="External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.png"/><Relationship Id="rId5" Type="http://schemas.openxmlformats.org/officeDocument/2006/relationships/hyperlink" Target="http://risis.eu" TargetMode="External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.png"/><Relationship Id="rId5" Type="http://schemas.openxmlformats.org/officeDocument/2006/relationships/image" Target="../media/image39.png"/><Relationship Id="rId4" Type="http://schemas.openxmlformats.org/officeDocument/2006/relationships/hyperlink" Target="http://sms.risis.eu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sms.risis.eu" TargetMode="External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://sms.risis.eu" TargetMode="Externa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youtu.be/qZGDD5RN7pI?list=PLSBPxopOi20XPOn1sGBthbNtXIUOqM_4b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tif"/><Relationship Id="rId2" Type="http://schemas.openxmlformats.org/officeDocument/2006/relationships/hyperlink" Target="http://sms.risis.eu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tif"/><Relationship Id="rId5" Type="http://schemas.openxmlformats.org/officeDocument/2006/relationships/image" Target="../media/image45.tif"/><Relationship Id="rId4" Type="http://schemas.openxmlformats.org/officeDocument/2006/relationships/image" Target="../media/image44.t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tif"/><Relationship Id="rId3" Type="http://schemas.openxmlformats.org/officeDocument/2006/relationships/hyperlink" Target="http://sms.risis.eu" TargetMode="External"/><Relationship Id="rId7" Type="http://schemas.openxmlformats.org/officeDocument/2006/relationships/image" Target="../media/image51.t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tif"/><Relationship Id="rId5" Type="http://schemas.openxmlformats.org/officeDocument/2006/relationships/image" Target="../media/image49.tif"/><Relationship Id="rId4" Type="http://schemas.openxmlformats.org/officeDocument/2006/relationships/image" Target="../media/image48.t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sms.risis.eu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t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sms.risis.eu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0.t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://sms.risis.eu" TargetMode="Externa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"/><Relationship Id="rId2" Type="http://schemas.openxmlformats.org/officeDocument/2006/relationships/hyperlink" Target="http://sms.risis.eu" TargetMode="Externa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sms.risis.eu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.png"/><Relationship Id="rId5" Type="http://schemas.openxmlformats.org/officeDocument/2006/relationships/hyperlink" Target="http://risis.eu" TargetMode="Externa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sms.risis.eu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sms.risis.eu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sms.risis.eu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t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tif"/><Relationship Id="rId5" Type="http://schemas.openxmlformats.org/officeDocument/2006/relationships/image" Target="../media/image15.tif"/><Relationship Id="rId4" Type="http://schemas.openxmlformats.org/officeDocument/2006/relationships/hyperlink" Target="http://sms.risis.eu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sms.risis.eu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Rectangle"/>
          <p:cNvSpPr/>
          <p:nvPr/>
        </p:nvSpPr>
        <p:spPr>
          <a:xfrm>
            <a:off x="7783660" y="18690"/>
            <a:ext cx="2737384" cy="424774"/>
          </a:xfrm>
          <a:prstGeom prst="rect">
            <a:avLst/>
          </a:prstGeom>
          <a:solidFill>
            <a:schemeClr val="accent4">
              <a:hueOff val="384618"/>
              <a:satOff val="3869"/>
              <a:lumOff val="580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4" name="Rectangle"/>
          <p:cNvSpPr/>
          <p:nvPr/>
        </p:nvSpPr>
        <p:spPr>
          <a:xfrm>
            <a:off x="10482799" y="18690"/>
            <a:ext cx="2737384" cy="424774"/>
          </a:xfrm>
          <a:prstGeom prst="rect">
            <a:avLst/>
          </a:prstGeom>
          <a:solidFill>
            <a:srgbClr val="93C77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5" name="Rectangle"/>
          <p:cNvSpPr/>
          <p:nvPr/>
        </p:nvSpPr>
        <p:spPr>
          <a:xfrm>
            <a:off x="5044808" y="18690"/>
            <a:ext cx="2737384" cy="424774"/>
          </a:xfrm>
          <a:prstGeom prst="rect">
            <a:avLst/>
          </a:prstGeom>
          <a:solidFill>
            <a:srgbClr val="EC539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6" name="Rectangle"/>
          <p:cNvSpPr/>
          <p:nvPr/>
        </p:nvSpPr>
        <p:spPr>
          <a:xfrm>
            <a:off x="-26984" y="18690"/>
            <a:ext cx="5073665" cy="424774"/>
          </a:xfrm>
          <a:prstGeom prst="rect">
            <a:avLst/>
          </a:prstGeom>
          <a:solidFill>
            <a:srgbClr val="A6AAA9">
              <a:alpha val="47847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77" name="Rectangle"/>
          <p:cNvSpPr/>
          <p:nvPr/>
        </p:nvSpPr>
        <p:spPr>
          <a:xfrm>
            <a:off x="-26984" y="9443818"/>
            <a:ext cx="13163191" cy="312576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78" name="Semantically Mapping Science (SMS) Platform: http://sms.risis.eu"/>
          <p:cNvSpPr/>
          <p:nvPr/>
        </p:nvSpPr>
        <p:spPr>
          <a:xfrm>
            <a:off x="3948386" y="9447705"/>
            <a:ext cx="4933570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300"/>
            </a:pPr>
            <a:r>
              <a:t>Semantically Mapping Science (SMS) Platform: </a:t>
            </a:r>
            <a:r>
              <a:rPr u="sng">
                <a:hlinkClick r:id="rId3"/>
              </a:rPr>
              <a:t>http://sms.risis.eu</a:t>
            </a:r>
          </a:p>
        </p:txBody>
      </p:sp>
      <p:sp>
        <p:nvSpPr>
          <p:cNvPr id="179" name="Slide Number"/>
          <p:cNvSpPr>
            <a:spLocks noGrp="1"/>
          </p:cNvSpPr>
          <p:nvPr>
            <p:ph type="sldNum" sz="quarter" idx="4294967295"/>
          </p:nvPr>
        </p:nvSpPr>
        <p:spPr>
          <a:xfrm>
            <a:off x="12297782" y="9409605"/>
            <a:ext cx="241402" cy="381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</a:t>
            </a:fld>
            <a:endParaRPr/>
          </a:p>
        </p:txBody>
      </p:sp>
      <p:sp>
        <p:nvSpPr>
          <p:cNvPr id="180" name="SMS Platform"/>
          <p:cNvSpPr/>
          <p:nvPr/>
        </p:nvSpPr>
        <p:spPr>
          <a:xfrm>
            <a:off x="1351911" y="8826"/>
            <a:ext cx="2309218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latin typeface="Courier New"/>
                <a:ea typeface="Courier New"/>
                <a:cs typeface="Courier New"/>
                <a:sym typeface="Courier New"/>
              </a:defRPr>
            </a:lvl1pPr>
          </a:lstStyle>
          <a:p>
            <a:r>
              <a:t>SMS Platform</a:t>
            </a:r>
          </a:p>
        </p:txBody>
      </p:sp>
      <p:sp>
        <p:nvSpPr>
          <p:cNvPr id="181" name="Focus"/>
          <p:cNvSpPr/>
          <p:nvPr/>
        </p:nvSpPr>
        <p:spPr>
          <a:xfrm>
            <a:off x="5987975" y="8826"/>
            <a:ext cx="1028850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defRPr>
            </a:lvl1pPr>
          </a:lstStyle>
          <a:p>
            <a:r>
              <a:t>Focus</a:t>
            </a:r>
          </a:p>
        </p:txBody>
      </p:sp>
      <p:sp>
        <p:nvSpPr>
          <p:cNvPr id="182" name="Goal"/>
          <p:cNvSpPr/>
          <p:nvPr/>
        </p:nvSpPr>
        <p:spPr>
          <a:xfrm>
            <a:off x="8729382" y="8826"/>
            <a:ext cx="845940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latin typeface="Courier New"/>
                <a:ea typeface="Courier New"/>
                <a:cs typeface="Courier New"/>
                <a:sym typeface="Courier New"/>
              </a:defRPr>
            </a:lvl1pPr>
          </a:lstStyle>
          <a:p>
            <a:r>
              <a:t>Goal</a:t>
            </a:r>
          </a:p>
        </p:txBody>
      </p:sp>
      <p:sp>
        <p:nvSpPr>
          <p:cNvPr id="183" name="How to capture new insights by integrating data from multiple heterogeneous data sources in the STI domain?"/>
          <p:cNvSpPr/>
          <p:nvPr/>
        </p:nvSpPr>
        <p:spPr>
          <a:xfrm>
            <a:off x="504479" y="5277470"/>
            <a:ext cx="12100264" cy="2133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 sz="5600"/>
            </a:pPr>
            <a:r>
              <a:rPr sz="4400" dirty="0"/>
              <a:t>How to capture </a:t>
            </a:r>
            <a:r>
              <a:rPr sz="4400" b="1" dirty="0">
                <a:latin typeface="Helvetica"/>
                <a:ea typeface="Helvetica"/>
                <a:cs typeface="Helvetica"/>
                <a:sym typeface="Helvetica"/>
              </a:rPr>
              <a:t>new insights</a:t>
            </a:r>
            <a:r>
              <a:rPr sz="4400" dirty="0"/>
              <a:t> </a:t>
            </a:r>
            <a:endParaRPr lang="en-US" sz="4400" dirty="0"/>
          </a:p>
          <a:p>
            <a:pPr>
              <a:defRPr sz="5600"/>
            </a:pPr>
            <a:r>
              <a:rPr sz="4400" dirty="0"/>
              <a:t>by integrating </a:t>
            </a:r>
            <a:r>
              <a:rPr sz="4400" b="1" dirty="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</a:rPr>
              <a:t>heterogeneous</a:t>
            </a:r>
            <a:r>
              <a:rPr sz="4400" dirty="0"/>
              <a:t> data sources in the </a:t>
            </a:r>
            <a:r>
              <a:rPr lang="en-GB" sz="4400" dirty="0"/>
              <a:t>domain of </a:t>
            </a:r>
            <a:r>
              <a:rPr sz="4400" b="1" dirty="0"/>
              <a:t>S</a:t>
            </a:r>
            <a:r>
              <a:rPr lang="en-US" sz="4400" dirty="0"/>
              <a:t>cience </a:t>
            </a:r>
            <a:r>
              <a:rPr sz="4400" b="1" dirty="0"/>
              <a:t>T</a:t>
            </a:r>
            <a:r>
              <a:rPr lang="en-US" sz="4400" dirty="0"/>
              <a:t>echnology and </a:t>
            </a:r>
            <a:r>
              <a:rPr sz="4400" b="1" dirty="0"/>
              <a:t>I</a:t>
            </a:r>
            <a:r>
              <a:rPr lang="en-US" sz="4400" dirty="0"/>
              <a:t>nnovation</a:t>
            </a:r>
            <a:r>
              <a:rPr sz="4400" dirty="0"/>
              <a:t>?</a:t>
            </a:r>
          </a:p>
        </p:txBody>
      </p:sp>
      <p:pic>
        <p:nvPicPr>
          <p:cNvPr id="184" name="pasted-image.tiff" descr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153131" y="727495"/>
            <a:ext cx="4203701" cy="4203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pasted-image.tiff" descr="pasted-image.tif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238981" y="1961351"/>
            <a:ext cx="2032001" cy="1270001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" grpId="1" animBg="1" advAuto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Rectangle"/>
          <p:cNvSpPr/>
          <p:nvPr/>
        </p:nvSpPr>
        <p:spPr>
          <a:xfrm>
            <a:off x="7783660" y="18690"/>
            <a:ext cx="2737384" cy="424774"/>
          </a:xfrm>
          <a:prstGeom prst="rect">
            <a:avLst/>
          </a:prstGeom>
          <a:solidFill>
            <a:schemeClr val="accent4">
              <a:hueOff val="384618"/>
              <a:satOff val="3869"/>
              <a:lumOff val="580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8" name="Rectangle"/>
          <p:cNvSpPr/>
          <p:nvPr/>
        </p:nvSpPr>
        <p:spPr>
          <a:xfrm>
            <a:off x="10482799" y="18690"/>
            <a:ext cx="2737384" cy="424774"/>
          </a:xfrm>
          <a:prstGeom prst="rect">
            <a:avLst/>
          </a:prstGeom>
          <a:solidFill>
            <a:srgbClr val="93C77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9" name="Rectangle"/>
          <p:cNvSpPr/>
          <p:nvPr/>
        </p:nvSpPr>
        <p:spPr>
          <a:xfrm>
            <a:off x="5044808" y="18690"/>
            <a:ext cx="2737384" cy="424774"/>
          </a:xfrm>
          <a:prstGeom prst="rect">
            <a:avLst/>
          </a:prstGeom>
          <a:solidFill>
            <a:srgbClr val="EC539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0" name="Rectangle"/>
          <p:cNvSpPr/>
          <p:nvPr/>
        </p:nvSpPr>
        <p:spPr>
          <a:xfrm>
            <a:off x="-26984" y="18690"/>
            <a:ext cx="5073665" cy="424774"/>
          </a:xfrm>
          <a:prstGeom prst="rect">
            <a:avLst/>
          </a:prstGeom>
          <a:solidFill>
            <a:srgbClr val="A6AAA9">
              <a:alpha val="47847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91" name="Rectangle"/>
          <p:cNvSpPr/>
          <p:nvPr/>
        </p:nvSpPr>
        <p:spPr>
          <a:xfrm>
            <a:off x="-26984" y="9443818"/>
            <a:ext cx="13163191" cy="312576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92" name="Semantically Mapping Science (SMS) Platform: http://sms.risis.eu"/>
          <p:cNvSpPr/>
          <p:nvPr/>
        </p:nvSpPr>
        <p:spPr>
          <a:xfrm>
            <a:off x="3948386" y="9447705"/>
            <a:ext cx="4933570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300"/>
            </a:pPr>
            <a:r>
              <a:t>Semantically Mapping Science (SMS) Platform: </a:t>
            </a:r>
            <a:r>
              <a:rPr u="sng">
                <a:hlinkClick r:id="rId3"/>
              </a:rPr>
              <a:t>http://sms.risis.eu</a:t>
            </a:r>
          </a:p>
        </p:txBody>
      </p:sp>
      <p:sp>
        <p:nvSpPr>
          <p:cNvPr id="193" name="Slide Number"/>
          <p:cNvSpPr>
            <a:spLocks noGrp="1"/>
          </p:cNvSpPr>
          <p:nvPr>
            <p:ph type="sldNum" sz="quarter" idx="4294967295"/>
          </p:nvPr>
        </p:nvSpPr>
        <p:spPr>
          <a:xfrm>
            <a:off x="12297782" y="9409605"/>
            <a:ext cx="241402" cy="381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  <p:sp>
        <p:nvSpPr>
          <p:cNvPr id="194" name="SMS Platform"/>
          <p:cNvSpPr/>
          <p:nvPr/>
        </p:nvSpPr>
        <p:spPr>
          <a:xfrm>
            <a:off x="1351911" y="8826"/>
            <a:ext cx="2309218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latin typeface="Courier New"/>
                <a:ea typeface="Courier New"/>
                <a:cs typeface="Courier New"/>
                <a:sym typeface="Courier New"/>
              </a:defRPr>
            </a:lvl1pPr>
          </a:lstStyle>
          <a:p>
            <a:r>
              <a:t>SMS Platform</a:t>
            </a:r>
          </a:p>
        </p:txBody>
      </p:sp>
      <p:sp>
        <p:nvSpPr>
          <p:cNvPr id="195" name="Linked"/>
          <p:cNvSpPr/>
          <p:nvPr/>
        </p:nvSpPr>
        <p:spPr>
          <a:xfrm>
            <a:off x="5896520" y="8826"/>
            <a:ext cx="1211760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defRPr>
            </a:lvl1pPr>
          </a:lstStyle>
          <a:p>
            <a:r>
              <a:t>Linked</a:t>
            </a:r>
          </a:p>
        </p:txBody>
      </p:sp>
      <p:sp>
        <p:nvSpPr>
          <p:cNvPr id="196" name="Entities"/>
          <p:cNvSpPr/>
          <p:nvPr/>
        </p:nvSpPr>
        <p:spPr>
          <a:xfrm>
            <a:off x="8363563" y="8826"/>
            <a:ext cx="1577579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latin typeface="Courier New"/>
                <a:ea typeface="Courier New"/>
                <a:cs typeface="Courier New"/>
                <a:sym typeface="Courier New"/>
              </a:defRPr>
            </a:lvl1pPr>
          </a:lstStyle>
          <a:p>
            <a:r>
              <a:t>Entities</a:t>
            </a:r>
          </a:p>
        </p:txBody>
      </p:sp>
      <p:sp>
        <p:nvSpPr>
          <p:cNvPr id="197" name="Organizations"/>
          <p:cNvSpPr/>
          <p:nvPr/>
        </p:nvSpPr>
        <p:spPr>
          <a:xfrm>
            <a:off x="1484193" y="3912002"/>
            <a:ext cx="1945532" cy="1270001"/>
          </a:xfrm>
          <a:prstGeom prst="rect">
            <a:avLst/>
          </a:prstGeom>
          <a:solidFill>
            <a:srgbClr val="3B616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defTabSz="457200">
              <a:defRPr sz="1600" cap="all" spc="32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Organizations</a:t>
            </a:r>
          </a:p>
        </p:txBody>
      </p:sp>
      <p:sp>
        <p:nvSpPr>
          <p:cNvPr id="198" name="Projects"/>
          <p:cNvSpPr/>
          <p:nvPr/>
        </p:nvSpPr>
        <p:spPr>
          <a:xfrm>
            <a:off x="5409773" y="3912002"/>
            <a:ext cx="1945532" cy="1270001"/>
          </a:xfrm>
          <a:prstGeom prst="rect">
            <a:avLst/>
          </a:prstGeom>
          <a:solidFill>
            <a:srgbClr val="5B585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defTabSz="457200">
              <a:defRPr sz="1600" cap="all" spc="32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Projects</a:t>
            </a:r>
          </a:p>
        </p:txBody>
      </p:sp>
      <p:sp>
        <p:nvSpPr>
          <p:cNvPr id="199" name="Geo…"/>
          <p:cNvSpPr/>
          <p:nvPr/>
        </p:nvSpPr>
        <p:spPr>
          <a:xfrm>
            <a:off x="9107242" y="1640676"/>
            <a:ext cx="1945532" cy="1270001"/>
          </a:xfrm>
          <a:prstGeom prst="rect">
            <a:avLst/>
          </a:prstGeom>
          <a:solidFill>
            <a:srgbClr val="4B653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 defTabSz="457200">
              <a:defRPr sz="1600" cap="all" spc="32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Geo </a:t>
            </a:r>
          </a:p>
          <a:p>
            <a:pPr defTabSz="457200">
              <a:defRPr sz="1600" cap="all" spc="32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LoCations</a:t>
            </a:r>
          </a:p>
        </p:txBody>
      </p:sp>
      <p:sp>
        <p:nvSpPr>
          <p:cNvPr id="200" name="Geo…"/>
          <p:cNvSpPr/>
          <p:nvPr/>
        </p:nvSpPr>
        <p:spPr>
          <a:xfrm>
            <a:off x="9107242" y="3912002"/>
            <a:ext cx="1945532" cy="1270001"/>
          </a:xfrm>
          <a:prstGeom prst="rect">
            <a:avLst/>
          </a:prstGeom>
          <a:blipFill>
            <a:blip r:embed="rId4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 defTabSz="457200">
              <a:defRPr sz="1600" cap="all" spc="32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Geo</a:t>
            </a:r>
          </a:p>
          <a:p>
            <a:pPr defTabSz="457200">
              <a:defRPr sz="1600" cap="all" spc="32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Boundaries</a:t>
            </a:r>
          </a:p>
        </p:txBody>
      </p:sp>
      <p:sp>
        <p:nvSpPr>
          <p:cNvPr id="201" name="Geo…"/>
          <p:cNvSpPr/>
          <p:nvPr/>
        </p:nvSpPr>
        <p:spPr>
          <a:xfrm>
            <a:off x="9107242" y="6145227"/>
            <a:ext cx="1945532" cy="1270001"/>
          </a:xfrm>
          <a:prstGeom prst="rect">
            <a:avLst/>
          </a:prstGeom>
          <a:solidFill>
            <a:srgbClr val="905E3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 defTabSz="457200">
              <a:defRPr sz="1600" cap="all" spc="32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Geo </a:t>
            </a:r>
          </a:p>
          <a:p>
            <a:pPr defTabSz="457200">
              <a:defRPr sz="1600" cap="all" spc="32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Statistical</a:t>
            </a:r>
          </a:p>
          <a:p>
            <a:pPr defTabSz="457200">
              <a:defRPr sz="1600" cap="all" spc="32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Data</a:t>
            </a:r>
          </a:p>
        </p:txBody>
      </p:sp>
      <p:sp>
        <p:nvSpPr>
          <p:cNvPr id="202" name="Publications"/>
          <p:cNvSpPr/>
          <p:nvPr/>
        </p:nvSpPr>
        <p:spPr>
          <a:xfrm>
            <a:off x="5409773" y="6183327"/>
            <a:ext cx="1945532" cy="1270001"/>
          </a:xfrm>
          <a:prstGeom prst="rect">
            <a:avLst/>
          </a:prstGeom>
          <a:solidFill>
            <a:srgbClr val="63597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defTabSz="457200">
              <a:defRPr sz="1600" cap="all" spc="32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Publications</a:t>
            </a:r>
          </a:p>
        </p:txBody>
      </p:sp>
      <p:sp>
        <p:nvSpPr>
          <p:cNvPr id="203" name="Funding…"/>
          <p:cNvSpPr/>
          <p:nvPr/>
        </p:nvSpPr>
        <p:spPr>
          <a:xfrm>
            <a:off x="5409773" y="1640676"/>
            <a:ext cx="1945532" cy="1270001"/>
          </a:xfrm>
          <a:prstGeom prst="rect">
            <a:avLst/>
          </a:prstGeom>
          <a:solidFill>
            <a:srgbClr val="C87C6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 defTabSz="457200">
              <a:defRPr sz="1600" cap="all" spc="32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Funding</a:t>
            </a:r>
          </a:p>
          <a:p>
            <a:pPr defTabSz="457200">
              <a:defRPr sz="1600" cap="all" spc="32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Programs</a:t>
            </a:r>
          </a:p>
        </p:txBody>
      </p:sp>
      <p:sp>
        <p:nvSpPr>
          <p:cNvPr id="204" name="Patents"/>
          <p:cNvSpPr/>
          <p:nvPr/>
        </p:nvSpPr>
        <p:spPr>
          <a:xfrm>
            <a:off x="5409773" y="8012284"/>
            <a:ext cx="1945532" cy="1270001"/>
          </a:xfrm>
          <a:prstGeom prst="rect">
            <a:avLst/>
          </a:prstGeom>
          <a:solidFill>
            <a:srgbClr val="837B9A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defTabSz="457200">
              <a:defRPr sz="1600" cap="all" spc="32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Patents</a:t>
            </a:r>
          </a:p>
        </p:txBody>
      </p:sp>
      <p:sp>
        <p:nvSpPr>
          <p:cNvPr id="205" name="Persons"/>
          <p:cNvSpPr/>
          <p:nvPr/>
        </p:nvSpPr>
        <p:spPr>
          <a:xfrm>
            <a:off x="1484193" y="6183327"/>
            <a:ext cx="1945532" cy="1270001"/>
          </a:xfrm>
          <a:prstGeom prst="rect">
            <a:avLst/>
          </a:prstGeom>
          <a:solidFill>
            <a:srgbClr val="9A958E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defTabSz="457200">
              <a:defRPr sz="1600" cap="all" spc="32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Persons</a:t>
            </a:r>
          </a:p>
        </p:txBody>
      </p:sp>
      <p:sp>
        <p:nvSpPr>
          <p:cNvPr id="206" name="Organization…"/>
          <p:cNvSpPr/>
          <p:nvPr/>
        </p:nvSpPr>
        <p:spPr>
          <a:xfrm>
            <a:off x="1484193" y="1640676"/>
            <a:ext cx="1945532" cy="1270001"/>
          </a:xfrm>
          <a:prstGeom prst="rect">
            <a:avLst/>
          </a:prstGeom>
          <a:solidFill>
            <a:srgbClr val="80A7A7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 defTabSz="457200">
              <a:defRPr sz="1600" cap="all" spc="32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Organization</a:t>
            </a:r>
          </a:p>
          <a:p>
            <a:pPr defTabSz="457200">
              <a:defRPr sz="1600" cap="all" spc="32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Rankings</a:t>
            </a:r>
          </a:p>
        </p:txBody>
      </p:sp>
      <p:sp>
        <p:nvSpPr>
          <p:cNvPr id="207" name="Other…"/>
          <p:cNvSpPr/>
          <p:nvPr/>
        </p:nvSpPr>
        <p:spPr>
          <a:xfrm>
            <a:off x="9107242" y="7987972"/>
            <a:ext cx="1945532" cy="1270001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 defTabSz="457200">
              <a:defRPr sz="1600" cap="all" spc="32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Other </a:t>
            </a:r>
          </a:p>
          <a:p>
            <a:pPr defTabSz="457200">
              <a:defRPr sz="1600" cap="all" spc="32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Entity Types</a:t>
            </a:r>
          </a:p>
        </p:txBody>
      </p:sp>
      <p:sp>
        <p:nvSpPr>
          <p:cNvPr id="208" name="Conceptual Model: Entity Types"/>
          <p:cNvSpPr/>
          <p:nvPr/>
        </p:nvSpPr>
        <p:spPr>
          <a:xfrm>
            <a:off x="-17769" y="439719"/>
            <a:ext cx="13449214" cy="888205"/>
          </a:xfrm>
          <a:prstGeom prst="rect">
            <a:avLst/>
          </a:prstGeom>
          <a:solidFill>
            <a:srgbClr val="B6E4FC">
              <a:alpha val="69000"/>
            </a:srgbClr>
          </a:solidFill>
          <a:ln w="12700">
            <a:miter lim="400000"/>
          </a:ln>
          <a:effectLst>
            <a:outerShdw blurRad="50800" dist="11673" dir="5168943" rotWithShape="0">
              <a:schemeClr val="accent1">
                <a:hueOff val="47394"/>
                <a:satOff val="-25753"/>
                <a:lumOff val="-7544"/>
                <a:alpha val="32648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4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Conceptual Model: Entity Types</a:t>
            </a:r>
          </a:p>
        </p:txBody>
      </p:sp>
    </p:spTree>
    <p:extLst>
      <p:ext uri="{BB962C8B-B14F-4D97-AF65-F5344CB8AC3E}">
        <p14:creationId xmlns:p14="http://schemas.microsoft.com/office/powerpoint/2010/main" val="281955843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" grpId="0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Rectangle"/>
          <p:cNvSpPr/>
          <p:nvPr/>
        </p:nvSpPr>
        <p:spPr>
          <a:xfrm>
            <a:off x="7783660" y="18690"/>
            <a:ext cx="2737384" cy="424774"/>
          </a:xfrm>
          <a:prstGeom prst="rect">
            <a:avLst/>
          </a:prstGeom>
          <a:solidFill>
            <a:schemeClr val="accent4">
              <a:hueOff val="384618"/>
              <a:satOff val="3869"/>
              <a:lumOff val="580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3" name="Rectangle"/>
          <p:cNvSpPr/>
          <p:nvPr/>
        </p:nvSpPr>
        <p:spPr>
          <a:xfrm>
            <a:off x="10482799" y="18690"/>
            <a:ext cx="2737384" cy="424774"/>
          </a:xfrm>
          <a:prstGeom prst="rect">
            <a:avLst/>
          </a:prstGeom>
          <a:solidFill>
            <a:srgbClr val="93C77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4" name="Rectangle"/>
          <p:cNvSpPr/>
          <p:nvPr/>
        </p:nvSpPr>
        <p:spPr>
          <a:xfrm>
            <a:off x="5044808" y="18690"/>
            <a:ext cx="2737384" cy="424774"/>
          </a:xfrm>
          <a:prstGeom prst="rect">
            <a:avLst/>
          </a:prstGeom>
          <a:solidFill>
            <a:srgbClr val="EC539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5" name="Rectangle"/>
          <p:cNvSpPr/>
          <p:nvPr/>
        </p:nvSpPr>
        <p:spPr>
          <a:xfrm>
            <a:off x="-26984" y="18690"/>
            <a:ext cx="5073665" cy="424774"/>
          </a:xfrm>
          <a:prstGeom prst="rect">
            <a:avLst/>
          </a:prstGeom>
          <a:solidFill>
            <a:srgbClr val="A6AAA9">
              <a:alpha val="47847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16" name="Rectangle"/>
          <p:cNvSpPr/>
          <p:nvPr/>
        </p:nvSpPr>
        <p:spPr>
          <a:xfrm>
            <a:off x="-26984" y="9443818"/>
            <a:ext cx="13163191" cy="312576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17" name="Semantically Mapping Science (SMS) Platform: http://sms.risis.eu"/>
          <p:cNvSpPr/>
          <p:nvPr/>
        </p:nvSpPr>
        <p:spPr>
          <a:xfrm>
            <a:off x="3948386" y="9447705"/>
            <a:ext cx="4933570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300"/>
            </a:pPr>
            <a:r>
              <a:t>Semantically Mapping Science (SMS) Platform: </a:t>
            </a:r>
            <a:r>
              <a:rPr u="sng">
                <a:hlinkClick r:id="rId3"/>
              </a:rPr>
              <a:t>http://sms.risis.eu</a:t>
            </a:r>
          </a:p>
        </p:txBody>
      </p:sp>
      <p:sp>
        <p:nvSpPr>
          <p:cNvPr id="218" name="Slide Number"/>
          <p:cNvSpPr>
            <a:spLocks noGrp="1"/>
          </p:cNvSpPr>
          <p:nvPr>
            <p:ph type="sldNum" sz="quarter" idx="4294967295"/>
          </p:nvPr>
        </p:nvSpPr>
        <p:spPr>
          <a:xfrm>
            <a:off x="12297782" y="9409605"/>
            <a:ext cx="241402" cy="381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  <p:sp>
        <p:nvSpPr>
          <p:cNvPr id="219" name="SMS Platform"/>
          <p:cNvSpPr/>
          <p:nvPr/>
        </p:nvSpPr>
        <p:spPr>
          <a:xfrm>
            <a:off x="1351911" y="8826"/>
            <a:ext cx="2309218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latin typeface="Courier New"/>
                <a:ea typeface="Courier New"/>
                <a:cs typeface="Courier New"/>
                <a:sym typeface="Courier New"/>
              </a:defRPr>
            </a:lvl1pPr>
          </a:lstStyle>
          <a:p>
            <a:r>
              <a:t>SMS Platform</a:t>
            </a:r>
          </a:p>
        </p:txBody>
      </p:sp>
      <p:sp>
        <p:nvSpPr>
          <p:cNvPr id="220" name="Linked"/>
          <p:cNvSpPr/>
          <p:nvPr/>
        </p:nvSpPr>
        <p:spPr>
          <a:xfrm>
            <a:off x="5896520" y="8826"/>
            <a:ext cx="1211760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defRPr>
            </a:lvl1pPr>
          </a:lstStyle>
          <a:p>
            <a:r>
              <a:t>Linked</a:t>
            </a:r>
          </a:p>
        </p:txBody>
      </p:sp>
      <p:sp>
        <p:nvSpPr>
          <p:cNvPr id="221" name="Entities"/>
          <p:cNvSpPr/>
          <p:nvPr/>
        </p:nvSpPr>
        <p:spPr>
          <a:xfrm>
            <a:off x="8363563" y="8826"/>
            <a:ext cx="1577579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latin typeface="Courier New"/>
                <a:ea typeface="Courier New"/>
                <a:cs typeface="Courier New"/>
                <a:sym typeface="Courier New"/>
              </a:defRPr>
            </a:lvl1pPr>
          </a:lstStyle>
          <a:p>
            <a:r>
              <a:t>Entities</a:t>
            </a:r>
          </a:p>
        </p:txBody>
      </p:sp>
      <p:sp>
        <p:nvSpPr>
          <p:cNvPr id="222" name="Organizations"/>
          <p:cNvSpPr/>
          <p:nvPr/>
        </p:nvSpPr>
        <p:spPr>
          <a:xfrm>
            <a:off x="1484193" y="3912002"/>
            <a:ext cx="1945532" cy="1270001"/>
          </a:xfrm>
          <a:prstGeom prst="rect">
            <a:avLst/>
          </a:prstGeom>
          <a:solidFill>
            <a:srgbClr val="3B616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defTabSz="457200">
              <a:defRPr sz="1600" cap="all" spc="32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Organizations</a:t>
            </a:r>
          </a:p>
        </p:txBody>
      </p:sp>
      <p:sp>
        <p:nvSpPr>
          <p:cNvPr id="223" name="Projects"/>
          <p:cNvSpPr/>
          <p:nvPr/>
        </p:nvSpPr>
        <p:spPr>
          <a:xfrm>
            <a:off x="5409773" y="3912002"/>
            <a:ext cx="1945532" cy="1270001"/>
          </a:xfrm>
          <a:prstGeom prst="rect">
            <a:avLst/>
          </a:prstGeom>
          <a:solidFill>
            <a:srgbClr val="5B585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defTabSz="457200">
              <a:defRPr sz="1600" cap="all" spc="32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Projects</a:t>
            </a:r>
          </a:p>
        </p:txBody>
      </p:sp>
      <p:sp>
        <p:nvSpPr>
          <p:cNvPr id="224" name="Geo…"/>
          <p:cNvSpPr/>
          <p:nvPr/>
        </p:nvSpPr>
        <p:spPr>
          <a:xfrm>
            <a:off x="9107242" y="1640676"/>
            <a:ext cx="1945532" cy="1270001"/>
          </a:xfrm>
          <a:prstGeom prst="rect">
            <a:avLst/>
          </a:prstGeom>
          <a:solidFill>
            <a:srgbClr val="4B653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 defTabSz="457200">
              <a:defRPr sz="1600" cap="all" spc="32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Geo </a:t>
            </a:r>
          </a:p>
          <a:p>
            <a:pPr defTabSz="457200">
              <a:defRPr sz="1600" cap="all" spc="32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LoCations</a:t>
            </a:r>
          </a:p>
        </p:txBody>
      </p:sp>
      <p:sp>
        <p:nvSpPr>
          <p:cNvPr id="225" name="Geo…"/>
          <p:cNvSpPr/>
          <p:nvPr/>
        </p:nvSpPr>
        <p:spPr>
          <a:xfrm>
            <a:off x="9107242" y="3912002"/>
            <a:ext cx="1945532" cy="1270001"/>
          </a:xfrm>
          <a:prstGeom prst="rect">
            <a:avLst/>
          </a:prstGeom>
          <a:blipFill>
            <a:blip r:embed="rId4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 defTabSz="457200">
              <a:defRPr sz="1600" cap="all" spc="32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Geo</a:t>
            </a:r>
          </a:p>
          <a:p>
            <a:pPr defTabSz="457200">
              <a:defRPr sz="1600" cap="all" spc="32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Boundaries</a:t>
            </a:r>
          </a:p>
        </p:txBody>
      </p:sp>
      <p:sp>
        <p:nvSpPr>
          <p:cNvPr id="226" name="Geo…"/>
          <p:cNvSpPr/>
          <p:nvPr/>
        </p:nvSpPr>
        <p:spPr>
          <a:xfrm>
            <a:off x="9107242" y="6145227"/>
            <a:ext cx="1945532" cy="1270001"/>
          </a:xfrm>
          <a:prstGeom prst="rect">
            <a:avLst/>
          </a:prstGeom>
          <a:solidFill>
            <a:srgbClr val="905E3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 defTabSz="457200">
              <a:defRPr sz="1600" cap="all" spc="32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Geo </a:t>
            </a:r>
          </a:p>
          <a:p>
            <a:pPr defTabSz="457200">
              <a:defRPr sz="1600" cap="all" spc="32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Statistical</a:t>
            </a:r>
          </a:p>
          <a:p>
            <a:pPr defTabSz="457200">
              <a:defRPr sz="1600" cap="all" spc="32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Data</a:t>
            </a:r>
          </a:p>
        </p:txBody>
      </p:sp>
      <p:sp>
        <p:nvSpPr>
          <p:cNvPr id="227" name="Publications"/>
          <p:cNvSpPr/>
          <p:nvPr/>
        </p:nvSpPr>
        <p:spPr>
          <a:xfrm>
            <a:off x="5409773" y="6183327"/>
            <a:ext cx="1945532" cy="1270001"/>
          </a:xfrm>
          <a:prstGeom prst="rect">
            <a:avLst/>
          </a:prstGeom>
          <a:solidFill>
            <a:srgbClr val="63597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defTabSz="457200">
              <a:defRPr sz="1600" cap="all" spc="32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Publications</a:t>
            </a:r>
          </a:p>
        </p:txBody>
      </p:sp>
      <p:sp>
        <p:nvSpPr>
          <p:cNvPr id="228" name="Funding…"/>
          <p:cNvSpPr/>
          <p:nvPr/>
        </p:nvSpPr>
        <p:spPr>
          <a:xfrm>
            <a:off x="5409773" y="1640676"/>
            <a:ext cx="1945532" cy="1270001"/>
          </a:xfrm>
          <a:prstGeom prst="rect">
            <a:avLst/>
          </a:prstGeom>
          <a:solidFill>
            <a:srgbClr val="C87C6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 defTabSz="457200">
              <a:defRPr sz="1600" cap="all" spc="32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Funding</a:t>
            </a:r>
          </a:p>
          <a:p>
            <a:pPr defTabSz="457200">
              <a:defRPr sz="1600" cap="all" spc="32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Programs</a:t>
            </a:r>
          </a:p>
        </p:txBody>
      </p:sp>
      <p:pic>
        <p:nvPicPr>
          <p:cNvPr id="229" name="Line" descr="Line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13262387">
            <a:off x="3124557" y="5572937"/>
            <a:ext cx="2565727" cy="295655"/>
          </a:xfrm>
          <a:prstGeom prst="rect">
            <a:avLst/>
          </a:prstGeom>
        </p:spPr>
      </p:pic>
      <p:pic>
        <p:nvPicPr>
          <p:cNvPr id="231" name="Line" descr="Line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5400000">
            <a:off x="1973241" y="3263512"/>
            <a:ext cx="967436" cy="295655"/>
          </a:xfrm>
          <a:prstGeom prst="rect">
            <a:avLst/>
          </a:prstGeom>
        </p:spPr>
      </p:pic>
      <p:sp>
        <p:nvSpPr>
          <p:cNvPr id="233" name="Patents"/>
          <p:cNvSpPr/>
          <p:nvPr/>
        </p:nvSpPr>
        <p:spPr>
          <a:xfrm>
            <a:off x="5409773" y="8012284"/>
            <a:ext cx="1945532" cy="1270001"/>
          </a:xfrm>
          <a:prstGeom prst="rect">
            <a:avLst/>
          </a:prstGeom>
          <a:solidFill>
            <a:srgbClr val="837B9A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defTabSz="457200">
              <a:defRPr sz="1600" cap="all" spc="32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Patents</a:t>
            </a:r>
          </a:p>
        </p:txBody>
      </p:sp>
      <p:pic>
        <p:nvPicPr>
          <p:cNvPr id="234" name="Line" descr="Line"/>
          <p:cNvPicPr>
            <a:picLocks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10800000">
            <a:off x="3395038" y="4399175"/>
            <a:ext cx="2024764" cy="295655"/>
          </a:xfrm>
          <a:prstGeom prst="rect">
            <a:avLst/>
          </a:prstGeom>
        </p:spPr>
      </p:pic>
      <p:sp>
        <p:nvSpPr>
          <p:cNvPr id="236" name="Persons"/>
          <p:cNvSpPr/>
          <p:nvPr/>
        </p:nvSpPr>
        <p:spPr>
          <a:xfrm>
            <a:off x="1484193" y="6183327"/>
            <a:ext cx="1945532" cy="1270001"/>
          </a:xfrm>
          <a:prstGeom prst="rect">
            <a:avLst/>
          </a:prstGeom>
          <a:solidFill>
            <a:srgbClr val="9A958E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defTabSz="457200">
              <a:defRPr sz="1600" cap="all" spc="32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Persons</a:t>
            </a:r>
          </a:p>
        </p:txBody>
      </p:sp>
      <p:sp>
        <p:nvSpPr>
          <p:cNvPr id="237" name="Organization…"/>
          <p:cNvSpPr/>
          <p:nvPr/>
        </p:nvSpPr>
        <p:spPr>
          <a:xfrm>
            <a:off x="1484193" y="1640676"/>
            <a:ext cx="1945532" cy="1270001"/>
          </a:xfrm>
          <a:prstGeom prst="rect">
            <a:avLst/>
          </a:prstGeom>
          <a:solidFill>
            <a:srgbClr val="80A7A7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 defTabSz="457200">
              <a:defRPr sz="1600" cap="all" spc="32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Organization</a:t>
            </a:r>
          </a:p>
          <a:p>
            <a:pPr defTabSz="457200">
              <a:defRPr sz="1600" cap="all" spc="32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Rankings</a:t>
            </a:r>
          </a:p>
        </p:txBody>
      </p:sp>
      <p:pic>
        <p:nvPicPr>
          <p:cNvPr id="238" name="Line" descr="Line"/>
          <p:cNvPicPr>
            <a:picLocks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rot="13853063">
            <a:off x="2176222" y="6632401"/>
            <a:ext cx="3940844" cy="295654"/>
          </a:xfrm>
          <a:prstGeom prst="rect">
            <a:avLst/>
          </a:prstGeom>
        </p:spPr>
      </p:pic>
      <p:pic>
        <p:nvPicPr>
          <p:cNvPr id="240" name="Line" descr="Line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5400000">
            <a:off x="1973241" y="5534838"/>
            <a:ext cx="967436" cy="295655"/>
          </a:xfrm>
          <a:prstGeom prst="rect">
            <a:avLst/>
          </a:prstGeom>
        </p:spPr>
      </p:pic>
      <p:pic>
        <p:nvPicPr>
          <p:cNvPr id="242" name="Line" descr="Line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5400000">
            <a:off x="5898821" y="3263512"/>
            <a:ext cx="967436" cy="295655"/>
          </a:xfrm>
          <a:prstGeom prst="rect">
            <a:avLst/>
          </a:prstGeom>
        </p:spPr>
      </p:pic>
      <p:pic>
        <p:nvPicPr>
          <p:cNvPr id="244" name="Line" descr="Line"/>
          <p:cNvPicPr>
            <a:picLocks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10800000">
            <a:off x="3407367" y="6746701"/>
            <a:ext cx="2024764" cy="295654"/>
          </a:xfrm>
          <a:prstGeom prst="rect">
            <a:avLst/>
          </a:prstGeom>
        </p:spPr>
      </p:pic>
      <p:pic>
        <p:nvPicPr>
          <p:cNvPr id="246" name="Line" descr="Line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5400000">
            <a:off x="9596290" y="3263512"/>
            <a:ext cx="967436" cy="295655"/>
          </a:xfrm>
          <a:prstGeom prst="rect">
            <a:avLst/>
          </a:prstGeom>
        </p:spPr>
      </p:pic>
      <p:pic>
        <p:nvPicPr>
          <p:cNvPr id="248" name="Line" descr="Line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5400000">
            <a:off x="9596290" y="5515788"/>
            <a:ext cx="967436" cy="295655"/>
          </a:xfrm>
          <a:prstGeom prst="rect">
            <a:avLst/>
          </a:prstGeom>
        </p:spPr>
      </p:pic>
      <p:sp>
        <p:nvSpPr>
          <p:cNvPr id="250" name="Other…"/>
          <p:cNvSpPr/>
          <p:nvPr/>
        </p:nvSpPr>
        <p:spPr>
          <a:xfrm>
            <a:off x="9107242" y="7987972"/>
            <a:ext cx="1945532" cy="1270001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 defTabSz="457200">
              <a:defRPr sz="1600" cap="all" spc="32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Other </a:t>
            </a:r>
          </a:p>
          <a:p>
            <a:pPr defTabSz="457200">
              <a:defRPr sz="1600" cap="all" spc="32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Entity Types</a:t>
            </a:r>
          </a:p>
        </p:txBody>
      </p:sp>
      <p:pic>
        <p:nvPicPr>
          <p:cNvPr id="251" name="Line" descr="Line"/>
          <p:cNvPicPr>
            <a:picLocks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 rot="8418785">
            <a:off x="3193454" y="5628558"/>
            <a:ext cx="2452590" cy="295655"/>
          </a:xfrm>
          <a:prstGeom prst="rect">
            <a:avLst/>
          </a:prstGeom>
        </p:spPr>
      </p:pic>
      <p:pic>
        <p:nvPicPr>
          <p:cNvPr id="253" name="Line" descr="Line"/>
          <p:cNvPicPr>
            <a:picLocks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 rot="12004709">
            <a:off x="2379388" y="7936785"/>
            <a:ext cx="3184763" cy="295655"/>
          </a:xfrm>
          <a:prstGeom prst="rect">
            <a:avLst/>
          </a:prstGeom>
        </p:spPr>
      </p:pic>
      <p:sp>
        <p:nvSpPr>
          <p:cNvPr id="255" name="Conceptual Model: Links"/>
          <p:cNvSpPr/>
          <p:nvPr/>
        </p:nvSpPr>
        <p:spPr>
          <a:xfrm>
            <a:off x="-17769" y="439719"/>
            <a:ext cx="13449214" cy="888205"/>
          </a:xfrm>
          <a:prstGeom prst="rect">
            <a:avLst/>
          </a:prstGeom>
          <a:solidFill>
            <a:srgbClr val="B6E4FC">
              <a:alpha val="69000"/>
            </a:srgbClr>
          </a:solidFill>
          <a:ln w="12700">
            <a:miter lim="400000"/>
          </a:ln>
          <a:effectLst>
            <a:outerShdw blurRad="50800" dist="11673" dir="5168943" rotWithShape="0">
              <a:schemeClr val="accent1">
                <a:hueOff val="47394"/>
                <a:satOff val="-25753"/>
                <a:lumOff val="-7544"/>
                <a:alpha val="32648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4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Conceptual Model: Links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Rectangle"/>
          <p:cNvSpPr/>
          <p:nvPr/>
        </p:nvSpPr>
        <p:spPr>
          <a:xfrm>
            <a:off x="7783660" y="18690"/>
            <a:ext cx="2737384" cy="424774"/>
          </a:xfrm>
          <a:prstGeom prst="rect">
            <a:avLst/>
          </a:prstGeom>
          <a:solidFill>
            <a:schemeClr val="accent4">
              <a:hueOff val="384618"/>
              <a:satOff val="3869"/>
              <a:lumOff val="580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8" name="Rectangle"/>
          <p:cNvSpPr/>
          <p:nvPr/>
        </p:nvSpPr>
        <p:spPr>
          <a:xfrm>
            <a:off x="10482799" y="18690"/>
            <a:ext cx="2737384" cy="424774"/>
          </a:xfrm>
          <a:prstGeom prst="rect">
            <a:avLst/>
          </a:prstGeom>
          <a:solidFill>
            <a:srgbClr val="93C77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9" name="Rectangle"/>
          <p:cNvSpPr/>
          <p:nvPr/>
        </p:nvSpPr>
        <p:spPr>
          <a:xfrm>
            <a:off x="5044808" y="18690"/>
            <a:ext cx="2737384" cy="424774"/>
          </a:xfrm>
          <a:prstGeom prst="rect">
            <a:avLst/>
          </a:prstGeom>
          <a:solidFill>
            <a:srgbClr val="EC539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0" name="Rectangle"/>
          <p:cNvSpPr/>
          <p:nvPr/>
        </p:nvSpPr>
        <p:spPr>
          <a:xfrm>
            <a:off x="-26984" y="18690"/>
            <a:ext cx="5073665" cy="424774"/>
          </a:xfrm>
          <a:prstGeom prst="rect">
            <a:avLst/>
          </a:prstGeom>
          <a:solidFill>
            <a:srgbClr val="A6AAA9">
              <a:alpha val="47847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61" name="Rectangle"/>
          <p:cNvSpPr/>
          <p:nvPr/>
        </p:nvSpPr>
        <p:spPr>
          <a:xfrm>
            <a:off x="-26984" y="9443818"/>
            <a:ext cx="13163191" cy="312576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62" name="Semantically Mapping Science (SMS) Platform: http://sms.risis.eu"/>
          <p:cNvSpPr/>
          <p:nvPr/>
        </p:nvSpPr>
        <p:spPr>
          <a:xfrm>
            <a:off x="3948386" y="9447705"/>
            <a:ext cx="4933570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300"/>
            </a:pPr>
            <a:r>
              <a:t>Semantically Mapping Science (SMS) Platform: </a:t>
            </a:r>
            <a:r>
              <a:rPr u="sng">
                <a:hlinkClick r:id="rId3"/>
              </a:rPr>
              <a:t>http://sms.risis.eu</a:t>
            </a:r>
          </a:p>
        </p:txBody>
      </p:sp>
      <p:sp>
        <p:nvSpPr>
          <p:cNvPr id="263" name="Slide Number"/>
          <p:cNvSpPr>
            <a:spLocks noGrp="1"/>
          </p:cNvSpPr>
          <p:nvPr>
            <p:ph type="sldNum" sz="quarter" idx="4294967295"/>
          </p:nvPr>
        </p:nvSpPr>
        <p:spPr>
          <a:xfrm>
            <a:off x="12297782" y="9409605"/>
            <a:ext cx="241402" cy="381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12</a:t>
            </a:fld>
            <a:endParaRPr/>
          </a:p>
        </p:txBody>
      </p:sp>
      <p:sp>
        <p:nvSpPr>
          <p:cNvPr id="264" name="SMS Platform"/>
          <p:cNvSpPr/>
          <p:nvPr/>
        </p:nvSpPr>
        <p:spPr>
          <a:xfrm>
            <a:off x="1351911" y="8826"/>
            <a:ext cx="2309218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latin typeface="Courier New"/>
                <a:ea typeface="Courier New"/>
                <a:cs typeface="Courier New"/>
                <a:sym typeface="Courier New"/>
              </a:defRPr>
            </a:lvl1pPr>
          </a:lstStyle>
          <a:p>
            <a:r>
              <a:t>SMS Platform</a:t>
            </a:r>
          </a:p>
        </p:txBody>
      </p:sp>
      <p:sp>
        <p:nvSpPr>
          <p:cNvPr id="265" name="Linked"/>
          <p:cNvSpPr/>
          <p:nvPr/>
        </p:nvSpPr>
        <p:spPr>
          <a:xfrm>
            <a:off x="5896520" y="8826"/>
            <a:ext cx="1211760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defRPr>
            </a:lvl1pPr>
          </a:lstStyle>
          <a:p>
            <a:r>
              <a:t>Linked</a:t>
            </a:r>
          </a:p>
        </p:txBody>
      </p:sp>
      <p:sp>
        <p:nvSpPr>
          <p:cNvPr id="266" name="Entities"/>
          <p:cNvSpPr/>
          <p:nvPr/>
        </p:nvSpPr>
        <p:spPr>
          <a:xfrm>
            <a:off x="8363563" y="8826"/>
            <a:ext cx="1577579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latin typeface="Courier New"/>
                <a:ea typeface="Courier New"/>
                <a:cs typeface="Courier New"/>
                <a:sym typeface="Courier New"/>
              </a:defRPr>
            </a:lvl1pPr>
          </a:lstStyle>
          <a:p>
            <a:r>
              <a:t>Entities</a:t>
            </a:r>
          </a:p>
        </p:txBody>
      </p:sp>
      <p:sp>
        <p:nvSpPr>
          <p:cNvPr id="267" name="Organizations"/>
          <p:cNvSpPr/>
          <p:nvPr/>
        </p:nvSpPr>
        <p:spPr>
          <a:xfrm>
            <a:off x="1484193" y="3912002"/>
            <a:ext cx="1945532" cy="1270001"/>
          </a:xfrm>
          <a:prstGeom prst="rect">
            <a:avLst/>
          </a:prstGeom>
          <a:solidFill>
            <a:srgbClr val="3B616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defTabSz="457200">
              <a:defRPr sz="1600" cap="all" spc="32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Organizations</a:t>
            </a:r>
          </a:p>
        </p:txBody>
      </p:sp>
      <p:sp>
        <p:nvSpPr>
          <p:cNvPr id="268" name="Projects"/>
          <p:cNvSpPr/>
          <p:nvPr/>
        </p:nvSpPr>
        <p:spPr>
          <a:xfrm>
            <a:off x="5409773" y="3912002"/>
            <a:ext cx="1945532" cy="1270001"/>
          </a:xfrm>
          <a:prstGeom prst="rect">
            <a:avLst/>
          </a:prstGeom>
          <a:solidFill>
            <a:srgbClr val="5B585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defTabSz="457200">
              <a:defRPr sz="1600" cap="all" spc="32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Projects</a:t>
            </a:r>
          </a:p>
        </p:txBody>
      </p:sp>
      <p:sp>
        <p:nvSpPr>
          <p:cNvPr id="269" name="Geo…"/>
          <p:cNvSpPr/>
          <p:nvPr/>
        </p:nvSpPr>
        <p:spPr>
          <a:xfrm>
            <a:off x="9107242" y="1640676"/>
            <a:ext cx="1945532" cy="1270001"/>
          </a:xfrm>
          <a:prstGeom prst="rect">
            <a:avLst/>
          </a:prstGeom>
          <a:solidFill>
            <a:srgbClr val="4B653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 defTabSz="457200">
              <a:defRPr sz="1600" cap="all" spc="32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Geo </a:t>
            </a:r>
          </a:p>
          <a:p>
            <a:pPr defTabSz="457200">
              <a:defRPr sz="1600" cap="all" spc="32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LoCations</a:t>
            </a:r>
          </a:p>
        </p:txBody>
      </p:sp>
      <p:sp>
        <p:nvSpPr>
          <p:cNvPr id="270" name="Geo…"/>
          <p:cNvSpPr/>
          <p:nvPr/>
        </p:nvSpPr>
        <p:spPr>
          <a:xfrm>
            <a:off x="9107242" y="3912002"/>
            <a:ext cx="1945532" cy="1270001"/>
          </a:xfrm>
          <a:prstGeom prst="rect">
            <a:avLst/>
          </a:prstGeom>
          <a:blipFill>
            <a:blip r:embed="rId4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 defTabSz="457200">
              <a:defRPr sz="1600" cap="all" spc="32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Geo</a:t>
            </a:r>
          </a:p>
          <a:p>
            <a:pPr defTabSz="457200">
              <a:defRPr sz="1600" cap="all" spc="32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Boundaries</a:t>
            </a:r>
          </a:p>
        </p:txBody>
      </p:sp>
      <p:sp>
        <p:nvSpPr>
          <p:cNvPr id="271" name="Geo…"/>
          <p:cNvSpPr/>
          <p:nvPr/>
        </p:nvSpPr>
        <p:spPr>
          <a:xfrm>
            <a:off x="9107242" y="6145227"/>
            <a:ext cx="1945532" cy="1270001"/>
          </a:xfrm>
          <a:prstGeom prst="rect">
            <a:avLst/>
          </a:prstGeom>
          <a:solidFill>
            <a:srgbClr val="905E3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 defTabSz="457200">
              <a:defRPr sz="1600" cap="all" spc="32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Geo </a:t>
            </a:r>
          </a:p>
          <a:p>
            <a:pPr defTabSz="457200">
              <a:defRPr sz="1600" cap="all" spc="32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Statistical</a:t>
            </a:r>
          </a:p>
          <a:p>
            <a:pPr defTabSz="457200">
              <a:defRPr sz="1600" cap="all" spc="32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Data</a:t>
            </a:r>
          </a:p>
        </p:txBody>
      </p:sp>
      <p:sp>
        <p:nvSpPr>
          <p:cNvPr id="272" name="Publications"/>
          <p:cNvSpPr/>
          <p:nvPr/>
        </p:nvSpPr>
        <p:spPr>
          <a:xfrm>
            <a:off x="5409773" y="6183327"/>
            <a:ext cx="1945532" cy="1270001"/>
          </a:xfrm>
          <a:prstGeom prst="rect">
            <a:avLst/>
          </a:prstGeom>
          <a:solidFill>
            <a:srgbClr val="63597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defTabSz="457200">
              <a:defRPr sz="1600" cap="all" spc="32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Publications</a:t>
            </a:r>
          </a:p>
        </p:txBody>
      </p:sp>
      <p:sp>
        <p:nvSpPr>
          <p:cNvPr id="273" name="Funding…"/>
          <p:cNvSpPr/>
          <p:nvPr/>
        </p:nvSpPr>
        <p:spPr>
          <a:xfrm>
            <a:off x="5409773" y="1640676"/>
            <a:ext cx="1945532" cy="1270001"/>
          </a:xfrm>
          <a:prstGeom prst="rect">
            <a:avLst/>
          </a:prstGeom>
          <a:solidFill>
            <a:srgbClr val="C87C6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 defTabSz="457200">
              <a:defRPr sz="1600" cap="all" spc="32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Funding</a:t>
            </a:r>
          </a:p>
          <a:p>
            <a:pPr defTabSz="457200">
              <a:defRPr sz="1600" cap="all" spc="32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Programs</a:t>
            </a:r>
          </a:p>
        </p:txBody>
      </p:sp>
      <p:pic>
        <p:nvPicPr>
          <p:cNvPr id="274" name="Line" descr="Line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13262387">
            <a:off x="3124557" y="5572937"/>
            <a:ext cx="2565727" cy="295655"/>
          </a:xfrm>
          <a:prstGeom prst="rect">
            <a:avLst/>
          </a:prstGeom>
        </p:spPr>
      </p:pic>
      <p:pic>
        <p:nvPicPr>
          <p:cNvPr id="276" name="Line" descr="Line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5400000">
            <a:off x="1973241" y="3263512"/>
            <a:ext cx="967436" cy="295655"/>
          </a:xfrm>
          <a:prstGeom prst="rect">
            <a:avLst/>
          </a:prstGeom>
        </p:spPr>
      </p:pic>
      <p:sp>
        <p:nvSpPr>
          <p:cNvPr id="278" name="Patents"/>
          <p:cNvSpPr/>
          <p:nvPr/>
        </p:nvSpPr>
        <p:spPr>
          <a:xfrm>
            <a:off x="5409773" y="8012284"/>
            <a:ext cx="1945532" cy="1270001"/>
          </a:xfrm>
          <a:prstGeom prst="rect">
            <a:avLst/>
          </a:prstGeom>
          <a:solidFill>
            <a:srgbClr val="837B9A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defTabSz="457200">
              <a:defRPr sz="1600" cap="all" spc="32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Patents</a:t>
            </a:r>
          </a:p>
        </p:txBody>
      </p:sp>
      <p:pic>
        <p:nvPicPr>
          <p:cNvPr id="279" name="Line" descr="Line"/>
          <p:cNvPicPr>
            <a:picLocks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10800000">
            <a:off x="3395038" y="4399175"/>
            <a:ext cx="2024764" cy="295655"/>
          </a:xfrm>
          <a:prstGeom prst="rect">
            <a:avLst/>
          </a:prstGeom>
        </p:spPr>
      </p:pic>
      <p:sp>
        <p:nvSpPr>
          <p:cNvPr id="281" name="Persons"/>
          <p:cNvSpPr/>
          <p:nvPr/>
        </p:nvSpPr>
        <p:spPr>
          <a:xfrm>
            <a:off x="1484193" y="6183327"/>
            <a:ext cx="1945532" cy="1270001"/>
          </a:xfrm>
          <a:prstGeom prst="rect">
            <a:avLst/>
          </a:prstGeom>
          <a:solidFill>
            <a:srgbClr val="9A958E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defTabSz="457200">
              <a:defRPr sz="1600" cap="all" spc="32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Persons</a:t>
            </a:r>
          </a:p>
        </p:txBody>
      </p:sp>
      <p:sp>
        <p:nvSpPr>
          <p:cNvPr id="282" name="Organization…"/>
          <p:cNvSpPr/>
          <p:nvPr/>
        </p:nvSpPr>
        <p:spPr>
          <a:xfrm>
            <a:off x="1484193" y="1640676"/>
            <a:ext cx="1945532" cy="1270001"/>
          </a:xfrm>
          <a:prstGeom prst="rect">
            <a:avLst/>
          </a:prstGeom>
          <a:solidFill>
            <a:srgbClr val="80A7A7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 defTabSz="457200">
              <a:defRPr sz="1600" cap="all" spc="32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Organization</a:t>
            </a:r>
          </a:p>
          <a:p>
            <a:pPr defTabSz="457200">
              <a:defRPr sz="1600" cap="all" spc="32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Rankings</a:t>
            </a:r>
          </a:p>
        </p:txBody>
      </p:sp>
      <p:pic>
        <p:nvPicPr>
          <p:cNvPr id="283" name="Line" descr="Line"/>
          <p:cNvPicPr>
            <a:picLocks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rot="13853063">
            <a:off x="2176222" y="6632401"/>
            <a:ext cx="3940844" cy="295654"/>
          </a:xfrm>
          <a:prstGeom prst="rect">
            <a:avLst/>
          </a:prstGeom>
        </p:spPr>
      </p:pic>
      <p:pic>
        <p:nvPicPr>
          <p:cNvPr id="285" name="Line" descr="Line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5400000">
            <a:off x="1973241" y="5534838"/>
            <a:ext cx="967436" cy="295655"/>
          </a:xfrm>
          <a:prstGeom prst="rect">
            <a:avLst/>
          </a:prstGeom>
        </p:spPr>
      </p:pic>
      <p:pic>
        <p:nvPicPr>
          <p:cNvPr id="287" name="Line" descr="Line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5400000">
            <a:off x="5898821" y="3263512"/>
            <a:ext cx="967436" cy="295655"/>
          </a:xfrm>
          <a:prstGeom prst="rect">
            <a:avLst/>
          </a:prstGeom>
        </p:spPr>
      </p:pic>
      <p:pic>
        <p:nvPicPr>
          <p:cNvPr id="289" name="Line" descr="Line"/>
          <p:cNvPicPr>
            <a:picLocks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10800000">
            <a:off x="3407367" y="6746701"/>
            <a:ext cx="2024764" cy="295654"/>
          </a:xfrm>
          <a:prstGeom prst="rect">
            <a:avLst/>
          </a:prstGeom>
        </p:spPr>
      </p:pic>
      <p:sp>
        <p:nvSpPr>
          <p:cNvPr id="291" name="Geo"/>
          <p:cNvSpPr/>
          <p:nvPr/>
        </p:nvSpPr>
        <p:spPr>
          <a:xfrm>
            <a:off x="2143530" y="4703388"/>
            <a:ext cx="579667" cy="362159"/>
          </a:xfrm>
          <a:prstGeom prst="roundRect">
            <a:avLst>
              <a:gd name="adj" fmla="val 24829"/>
            </a:avLst>
          </a:prstGeom>
          <a:solidFill>
            <a:schemeClr val="accent2">
              <a:hueOff val="-902888"/>
              <a:satOff val="-15377"/>
              <a:lumOff val="-12864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16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Geo</a:t>
            </a:r>
          </a:p>
        </p:txBody>
      </p:sp>
      <p:sp>
        <p:nvSpPr>
          <p:cNvPr id="292" name="Geo"/>
          <p:cNvSpPr/>
          <p:nvPr/>
        </p:nvSpPr>
        <p:spPr>
          <a:xfrm>
            <a:off x="2143530" y="7002015"/>
            <a:ext cx="579667" cy="362158"/>
          </a:xfrm>
          <a:prstGeom prst="roundRect">
            <a:avLst>
              <a:gd name="adj" fmla="val 24829"/>
            </a:avLst>
          </a:prstGeom>
          <a:solidFill>
            <a:schemeClr val="accent2">
              <a:hueOff val="-902888"/>
              <a:satOff val="-15377"/>
              <a:lumOff val="-12864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16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Geo</a:t>
            </a:r>
          </a:p>
        </p:txBody>
      </p:sp>
      <p:sp>
        <p:nvSpPr>
          <p:cNvPr id="293" name="Geo"/>
          <p:cNvSpPr/>
          <p:nvPr/>
        </p:nvSpPr>
        <p:spPr>
          <a:xfrm>
            <a:off x="6067306" y="4747532"/>
            <a:ext cx="579667" cy="362158"/>
          </a:xfrm>
          <a:prstGeom prst="roundRect">
            <a:avLst>
              <a:gd name="adj" fmla="val 24829"/>
            </a:avLst>
          </a:prstGeom>
          <a:solidFill>
            <a:schemeClr val="accent2">
              <a:hueOff val="-902888"/>
              <a:satOff val="-15377"/>
              <a:lumOff val="-12864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16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Geo</a:t>
            </a:r>
          </a:p>
        </p:txBody>
      </p:sp>
      <p:pic>
        <p:nvPicPr>
          <p:cNvPr id="294" name="Line" descr="Line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5400000">
            <a:off x="9596290" y="3263512"/>
            <a:ext cx="967436" cy="295655"/>
          </a:xfrm>
          <a:prstGeom prst="rect">
            <a:avLst/>
          </a:prstGeom>
        </p:spPr>
      </p:pic>
      <p:pic>
        <p:nvPicPr>
          <p:cNvPr id="296" name="Line" descr="Line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5400000">
            <a:off x="9596290" y="5515788"/>
            <a:ext cx="967436" cy="295655"/>
          </a:xfrm>
          <a:prstGeom prst="rect">
            <a:avLst/>
          </a:prstGeom>
        </p:spPr>
      </p:pic>
      <p:sp>
        <p:nvSpPr>
          <p:cNvPr id="298" name="Other…"/>
          <p:cNvSpPr/>
          <p:nvPr/>
        </p:nvSpPr>
        <p:spPr>
          <a:xfrm>
            <a:off x="9107242" y="7987972"/>
            <a:ext cx="1945532" cy="1270001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 defTabSz="457200">
              <a:defRPr sz="1600" cap="all" spc="32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Other </a:t>
            </a:r>
          </a:p>
          <a:p>
            <a:pPr defTabSz="457200">
              <a:defRPr sz="1600" cap="all" spc="32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Entity Types</a:t>
            </a:r>
          </a:p>
        </p:txBody>
      </p:sp>
      <p:pic>
        <p:nvPicPr>
          <p:cNvPr id="299" name="Line" descr="Line"/>
          <p:cNvPicPr>
            <a:picLocks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 rot="8418785">
            <a:off x="3193454" y="5628558"/>
            <a:ext cx="2452590" cy="295655"/>
          </a:xfrm>
          <a:prstGeom prst="rect">
            <a:avLst/>
          </a:prstGeom>
        </p:spPr>
      </p:pic>
      <p:pic>
        <p:nvPicPr>
          <p:cNvPr id="301" name="Line" descr="Line"/>
          <p:cNvPicPr>
            <a:picLocks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 rot="12004709">
            <a:off x="2379388" y="7936785"/>
            <a:ext cx="3184763" cy="295655"/>
          </a:xfrm>
          <a:prstGeom prst="rect">
            <a:avLst/>
          </a:prstGeom>
        </p:spPr>
      </p:pic>
      <p:sp>
        <p:nvSpPr>
          <p:cNvPr id="303" name="Conceptual Model: Geo-Links"/>
          <p:cNvSpPr/>
          <p:nvPr/>
        </p:nvSpPr>
        <p:spPr>
          <a:xfrm>
            <a:off x="-17769" y="439719"/>
            <a:ext cx="13449214" cy="888205"/>
          </a:xfrm>
          <a:prstGeom prst="rect">
            <a:avLst/>
          </a:prstGeom>
          <a:solidFill>
            <a:srgbClr val="B6E4FC">
              <a:alpha val="69000"/>
            </a:srgbClr>
          </a:solidFill>
          <a:ln w="12700">
            <a:miter lim="400000"/>
          </a:ln>
          <a:effectLst>
            <a:outerShdw blurRad="50800" dist="11673" dir="5168943" rotWithShape="0">
              <a:schemeClr val="accent1">
                <a:hueOff val="47394"/>
                <a:satOff val="-25753"/>
                <a:lumOff val="-7544"/>
                <a:alpha val="32648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4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Conceptual Model: Geo-Links</a:t>
            </a:r>
          </a:p>
        </p:txBody>
      </p:sp>
      <p:cxnSp>
        <p:nvCxnSpPr>
          <p:cNvPr id="304" name="Connection Line"/>
          <p:cNvCxnSpPr>
            <a:stCxn id="281" idx="0"/>
            <a:endCxn id="269" idx="0"/>
          </p:cNvCxnSpPr>
          <p:nvPr/>
        </p:nvCxnSpPr>
        <p:spPr>
          <a:xfrm flipV="1">
            <a:off x="2456959" y="2275676"/>
            <a:ext cx="7623049" cy="4542652"/>
          </a:xfrm>
          <a:prstGeom prst="straightConnector1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</p:cxnSp>
      <p:cxnSp>
        <p:nvCxnSpPr>
          <p:cNvPr id="305" name="Connection Line"/>
          <p:cNvCxnSpPr>
            <a:stCxn id="268" idx="0"/>
            <a:endCxn id="269" idx="0"/>
          </p:cNvCxnSpPr>
          <p:nvPr/>
        </p:nvCxnSpPr>
        <p:spPr>
          <a:xfrm flipV="1">
            <a:off x="6382538" y="2275676"/>
            <a:ext cx="3697470" cy="2271327"/>
          </a:xfrm>
          <a:prstGeom prst="straightConnector1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</p:cxnSp>
      <p:cxnSp>
        <p:nvCxnSpPr>
          <p:cNvPr id="306" name="Connection Line"/>
          <p:cNvCxnSpPr>
            <a:stCxn id="267" idx="0"/>
            <a:endCxn id="269" idx="0"/>
          </p:cNvCxnSpPr>
          <p:nvPr/>
        </p:nvCxnSpPr>
        <p:spPr>
          <a:xfrm flipV="1">
            <a:off x="2456959" y="2275676"/>
            <a:ext cx="7623049" cy="2271327"/>
          </a:xfrm>
          <a:prstGeom prst="straightConnector1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</p:cxn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3" presetClass="entr" presetSubtype="16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3" presetClass="entr" presetSubtype="16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9" presetClass="entr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250"/>
                            </p:stCondLst>
                            <p:childTnLst>
                              <p:par>
                                <p:cTn id="24" presetID="9" presetClass="entr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10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250"/>
                            </p:stCondLst>
                            <p:childTnLst>
                              <p:par>
                                <p:cTn id="28" presetID="9" presetClass="entr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10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1" grpId="1" animBg="1" advAuto="0"/>
      <p:bldP spid="292" grpId="3" animBg="1" advAuto="0"/>
      <p:bldP spid="293" grpId="2" animBg="1" advAuto="0"/>
      <p:bldP spid="304" grpId="5" animBg="1" advAuto="0"/>
      <p:bldP spid="305" grpId="6" animBg="1" advAuto="0"/>
      <p:bldP spid="306" grpId="4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Rectangle"/>
          <p:cNvSpPr/>
          <p:nvPr/>
        </p:nvSpPr>
        <p:spPr>
          <a:xfrm>
            <a:off x="7783660" y="18690"/>
            <a:ext cx="2737384" cy="424774"/>
          </a:xfrm>
          <a:prstGeom prst="rect">
            <a:avLst/>
          </a:prstGeom>
          <a:solidFill>
            <a:schemeClr val="accent4">
              <a:hueOff val="384618"/>
              <a:satOff val="3869"/>
              <a:lumOff val="580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49" name="Rectangle"/>
          <p:cNvSpPr/>
          <p:nvPr/>
        </p:nvSpPr>
        <p:spPr>
          <a:xfrm>
            <a:off x="10482799" y="18690"/>
            <a:ext cx="2737384" cy="424774"/>
          </a:xfrm>
          <a:prstGeom prst="rect">
            <a:avLst/>
          </a:prstGeom>
          <a:solidFill>
            <a:srgbClr val="93C77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50" name="Rectangle"/>
          <p:cNvSpPr/>
          <p:nvPr/>
        </p:nvSpPr>
        <p:spPr>
          <a:xfrm>
            <a:off x="5044808" y="18690"/>
            <a:ext cx="2737384" cy="424774"/>
          </a:xfrm>
          <a:prstGeom prst="rect">
            <a:avLst/>
          </a:prstGeom>
          <a:solidFill>
            <a:srgbClr val="EC539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51" name="Rectangle"/>
          <p:cNvSpPr/>
          <p:nvPr/>
        </p:nvSpPr>
        <p:spPr>
          <a:xfrm>
            <a:off x="-26984" y="18690"/>
            <a:ext cx="5073665" cy="424774"/>
          </a:xfrm>
          <a:prstGeom prst="rect">
            <a:avLst/>
          </a:prstGeom>
          <a:solidFill>
            <a:srgbClr val="A6AAA9">
              <a:alpha val="47847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352" name="Rectangle"/>
          <p:cNvSpPr/>
          <p:nvPr/>
        </p:nvSpPr>
        <p:spPr>
          <a:xfrm>
            <a:off x="-26984" y="9443818"/>
            <a:ext cx="13163191" cy="312576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353" name="Semantically Mapping Science (SMS) Platform: http://sms.risis.eu"/>
          <p:cNvSpPr/>
          <p:nvPr/>
        </p:nvSpPr>
        <p:spPr>
          <a:xfrm>
            <a:off x="3948386" y="9447705"/>
            <a:ext cx="4933570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300"/>
            </a:pPr>
            <a:r>
              <a:t>Semantically Mapping Science (SMS) Platform: </a:t>
            </a:r>
            <a:r>
              <a:rPr u="sng">
                <a:hlinkClick r:id="rId3"/>
              </a:rPr>
              <a:t>http://sms.risis.eu</a:t>
            </a:r>
          </a:p>
        </p:txBody>
      </p:sp>
      <p:sp>
        <p:nvSpPr>
          <p:cNvPr id="354" name="Slide Number"/>
          <p:cNvSpPr>
            <a:spLocks noGrp="1"/>
          </p:cNvSpPr>
          <p:nvPr>
            <p:ph type="sldNum" sz="quarter" idx="4294967295"/>
          </p:nvPr>
        </p:nvSpPr>
        <p:spPr>
          <a:xfrm>
            <a:off x="12234231" y="9409605"/>
            <a:ext cx="368504" cy="381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/>
          </a:p>
        </p:txBody>
      </p:sp>
      <p:sp>
        <p:nvSpPr>
          <p:cNvPr id="355" name="SMS Platform"/>
          <p:cNvSpPr/>
          <p:nvPr/>
        </p:nvSpPr>
        <p:spPr>
          <a:xfrm>
            <a:off x="1351911" y="8826"/>
            <a:ext cx="2309218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latin typeface="Courier New"/>
                <a:ea typeface="Courier New"/>
                <a:cs typeface="Courier New"/>
                <a:sym typeface="Courier New"/>
              </a:defRPr>
            </a:lvl1pPr>
          </a:lstStyle>
          <a:p>
            <a:r>
              <a:t>SMS Platform</a:t>
            </a:r>
          </a:p>
        </p:txBody>
      </p:sp>
      <p:sp>
        <p:nvSpPr>
          <p:cNvPr id="356" name="Data Ingestion"/>
          <p:cNvSpPr/>
          <p:nvPr/>
        </p:nvSpPr>
        <p:spPr>
          <a:xfrm>
            <a:off x="5101381" y="8826"/>
            <a:ext cx="2675038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defRPr>
            </a:lvl1pPr>
          </a:lstStyle>
          <a:p>
            <a:r>
              <a:t>Data Ingestion</a:t>
            </a:r>
          </a:p>
        </p:txBody>
      </p:sp>
      <p:sp>
        <p:nvSpPr>
          <p:cNvPr id="357" name="Organizations"/>
          <p:cNvSpPr/>
          <p:nvPr/>
        </p:nvSpPr>
        <p:spPr>
          <a:xfrm>
            <a:off x="1455953" y="2852994"/>
            <a:ext cx="1945532" cy="1270001"/>
          </a:xfrm>
          <a:prstGeom prst="rect">
            <a:avLst/>
          </a:prstGeom>
          <a:solidFill>
            <a:srgbClr val="3B616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defTabSz="457200">
              <a:defRPr sz="1600" cap="all" spc="32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Organizations</a:t>
            </a:r>
          </a:p>
        </p:txBody>
      </p:sp>
      <p:sp>
        <p:nvSpPr>
          <p:cNvPr id="358" name="Projects"/>
          <p:cNvSpPr/>
          <p:nvPr/>
        </p:nvSpPr>
        <p:spPr>
          <a:xfrm>
            <a:off x="5381532" y="2852994"/>
            <a:ext cx="1945532" cy="1270001"/>
          </a:xfrm>
          <a:prstGeom prst="rect">
            <a:avLst/>
          </a:prstGeom>
          <a:solidFill>
            <a:srgbClr val="5B585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defTabSz="457200">
              <a:defRPr sz="1600" cap="all" spc="32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rPr dirty="0"/>
              <a:t>Projects</a:t>
            </a:r>
          </a:p>
        </p:txBody>
      </p:sp>
      <p:sp>
        <p:nvSpPr>
          <p:cNvPr id="359" name="Geo…"/>
          <p:cNvSpPr/>
          <p:nvPr/>
        </p:nvSpPr>
        <p:spPr>
          <a:xfrm>
            <a:off x="9079002" y="581668"/>
            <a:ext cx="1945532" cy="1270001"/>
          </a:xfrm>
          <a:prstGeom prst="rect">
            <a:avLst/>
          </a:prstGeom>
          <a:solidFill>
            <a:srgbClr val="4B653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 defTabSz="457200">
              <a:defRPr sz="1600" cap="all" spc="32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Geo </a:t>
            </a:r>
          </a:p>
          <a:p>
            <a:pPr defTabSz="457200">
              <a:defRPr sz="1600" cap="all" spc="32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LoCations</a:t>
            </a:r>
          </a:p>
        </p:txBody>
      </p:sp>
      <p:sp>
        <p:nvSpPr>
          <p:cNvPr id="360" name="Geo…"/>
          <p:cNvSpPr/>
          <p:nvPr/>
        </p:nvSpPr>
        <p:spPr>
          <a:xfrm>
            <a:off x="9079002" y="2852994"/>
            <a:ext cx="1945532" cy="1270001"/>
          </a:xfrm>
          <a:prstGeom prst="rect">
            <a:avLst/>
          </a:prstGeom>
          <a:blipFill>
            <a:blip r:embed="rId4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 defTabSz="457200">
              <a:defRPr sz="1600" cap="all" spc="32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Geo</a:t>
            </a:r>
          </a:p>
          <a:p>
            <a:pPr defTabSz="457200">
              <a:defRPr sz="1600" cap="all" spc="32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Boundaries</a:t>
            </a:r>
          </a:p>
        </p:txBody>
      </p:sp>
      <p:sp>
        <p:nvSpPr>
          <p:cNvPr id="361" name="Geo…"/>
          <p:cNvSpPr/>
          <p:nvPr/>
        </p:nvSpPr>
        <p:spPr>
          <a:xfrm>
            <a:off x="9079002" y="5086219"/>
            <a:ext cx="1945532" cy="1270001"/>
          </a:xfrm>
          <a:prstGeom prst="rect">
            <a:avLst/>
          </a:prstGeom>
          <a:solidFill>
            <a:srgbClr val="905E3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 defTabSz="457200">
              <a:defRPr sz="1600" cap="all" spc="32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Geo </a:t>
            </a:r>
          </a:p>
          <a:p>
            <a:pPr defTabSz="457200">
              <a:defRPr sz="1600" cap="all" spc="32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Statistical</a:t>
            </a:r>
          </a:p>
          <a:p>
            <a:pPr defTabSz="457200">
              <a:defRPr sz="1600" cap="all" spc="32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Data</a:t>
            </a:r>
          </a:p>
        </p:txBody>
      </p:sp>
      <p:sp>
        <p:nvSpPr>
          <p:cNvPr id="362" name="Publications"/>
          <p:cNvSpPr/>
          <p:nvPr/>
        </p:nvSpPr>
        <p:spPr>
          <a:xfrm>
            <a:off x="5381532" y="5124319"/>
            <a:ext cx="1945532" cy="1270001"/>
          </a:xfrm>
          <a:prstGeom prst="rect">
            <a:avLst/>
          </a:prstGeom>
          <a:solidFill>
            <a:srgbClr val="63597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defTabSz="457200">
              <a:defRPr sz="1600" cap="all" spc="32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Publications</a:t>
            </a:r>
          </a:p>
        </p:txBody>
      </p:sp>
      <p:sp>
        <p:nvSpPr>
          <p:cNvPr id="363" name="Funding…"/>
          <p:cNvSpPr/>
          <p:nvPr/>
        </p:nvSpPr>
        <p:spPr>
          <a:xfrm>
            <a:off x="5381532" y="581668"/>
            <a:ext cx="1945532" cy="1270001"/>
          </a:xfrm>
          <a:prstGeom prst="rect">
            <a:avLst/>
          </a:prstGeom>
          <a:solidFill>
            <a:srgbClr val="C87C6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 defTabSz="457200">
              <a:defRPr sz="1600" cap="all" spc="32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Funding</a:t>
            </a:r>
          </a:p>
          <a:p>
            <a:pPr defTabSz="457200">
              <a:defRPr sz="1600" cap="all" spc="32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Programs</a:t>
            </a:r>
          </a:p>
        </p:txBody>
      </p:sp>
      <p:pic>
        <p:nvPicPr>
          <p:cNvPr id="364" name="Line" descr="Line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13262387">
            <a:off x="3096316" y="4513929"/>
            <a:ext cx="2565727" cy="295655"/>
          </a:xfrm>
          <a:prstGeom prst="rect">
            <a:avLst/>
          </a:prstGeom>
        </p:spPr>
      </p:pic>
      <p:pic>
        <p:nvPicPr>
          <p:cNvPr id="366" name="Line" descr="Line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5400000">
            <a:off x="1945001" y="2204504"/>
            <a:ext cx="967436" cy="295655"/>
          </a:xfrm>
          <a:prstGeom prst="rect">
            <a:avLst/>
          </a:prstGeom>
        </p:spPr>
      </p:pic>
      <p:sp>
        <p:nvSpPr>
          <p:cNvPr id="368" name="Patents"/>
          <p:cNvSpPr/>
          <p:nvPr/>
        </p:nvSpPr>
        <p:spPr>
          <a:xfrm>
            <a:off x="5381532" y="6953276"/>
            <a:ext cx="1945532" cy="1270001"/>
          </a:xfrm>
          <a:prstGeom prst="rect">
            <a:avLst/>
          </a:prstGeom>
          <a:solidFill>
            <a:srgbClr val="837B9A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defTabSz="457200">
              <a:defRPr sz="1600" cap="all" spc="32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Patents</a:t>
            </a:r>
          </a:p>
        </p:txBody>
      </p:sp>
      <p:pic>
        <p:nvPicPr>
          <p:cNvPr id="369" name="Line" descr="Line"/>
          <p:cNvPicPr>
            <a:picLocks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10800000">
            <a:off x="3366798" y="3340167"/>
            <a:ext cx="2024764" cy="295654"/>
          </a:xfrm>
          <a:prstGeom prst="rect">
            <a:avLst/>
          </a:prstGeom>
        </p:spPr>
      </p:pic>
      <p:sp>
        <p:nvSpPr>
          <p:cNvPr id="371" name="Persons"/>
          <p:cNvSpPr/>
          <p:nvPr/>
        </p:nvSpPr>
        <p:spPr>
          <a:xfrm>
            <a:off x="1455953" y="5124319"/>
            <a:ext cx="1945532" cy="1270001"/>
          </a:xfrm>
          <a:prstGeom prst="rect">
            <a:avLst/>
          </a:prstGeom>
          <a:solidFill>
            <a:srgbClr val="9A958E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defTabSz="457200">
              <a:defRPr sz="1600" cap="all" spc="32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Persons</a:t>
            </a:r>
          </a:p>
        </p:txBody>
      </p:sp>
      <p:sp>
        <p:nvSpPr>
          <p:cNvPr id="372" name="Organization…"/>
          <p:cNvSpPr/>
          <p:nvPr/>
        </p:nvSpPr>
        <p:spPr>
          <a:xfrm>
            <a:off x="1455953" y="581668"/>
            <a:ext cx="1945532" cy="1270001"/>
          </a:xfrm>
          <a:prstGeom prst="rect">
            <a:avLst/>
          </a:prstGeom>
          <a:solidFill>
            <a:srgbClr val="80A7A7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 defTabSz="457200">
              <a:defRPr sz="1600" cap="all" spc="32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Organization</a:t>
            </a:r>
          </a:p>
          <a:p>
            <a:pPr defTabSz="457200">
              <a:defRPr sz="1600" cap="all" spc="32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Rankings</a:t>
            </a:r>
          </a:p>
        </p:txBody>
      </p:sp>
      <p:pic>
        <p:nvPicPr>
          <p:cNvPr id="373" name="Line" descr="Line"/>
          <p:cNvPicPr>
            <a:picLocks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rot="13853063">
            <a:off x="2147981" y="5573392"/>
            <a:ext cx="3940845" cy="295655"/>
          </a:xfrm>
          <a:prstGeom prst="rect">
            <a:avLst/>
          </a:prstGeom>
        </p:spPr>
      </p:pic>
      <p:pic>
        <p:nvPicPr>
          <p:cNvPr id="375" name="Line" descr="Line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5400000">
            <a:off x="1945001" y="4475830"/>
            <a:ext cx="967436" cy="295654"/>
          </a:xfrm>
          <a:prstGeom prst="rect">
            <a:avLst/>
          </a:prstGeom>
        </p:spPr>
      </p:pic>
      <p:pic>
        <p:nvPicPr>
          <p:cNvPr id="377" name="Line" descr="Line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5400000">
            <a:off x="5870580" y="2204504"/>
            <a:ext cx="967437" cy="295655"/>
          </a:xfrm>
          <a:prstGeom prst="rect">
            <a:avLst/>
          </a:prstGeom>
        </p:spPr>
      </p:pic>
      <p:pic>
        <p:nvPicPr>
          <p:cNvPr id="379" name="Line" descr="Line"/>
          <p:cNvPicPr>
            <a:picLocks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10800000">
            <a:off x="3379127" y="5687692"/>
            <a:ext cx="2024763" cy="295655"/>
          </a:xfrm>
          <a:prstGeom prst="rect">
            <a:avLst/>
          </a:prstGeom>
        </p:spPr>
      </p:pic>
      <p:sp>
        <p:nvSpPr>
          <p:cNvPr id="381" name="Geo"/>
          <p:cNvSpPr/>
          <p:nvPr/>
        </p:nvSpPr>
        <p:spPr>
          <a:xfrm>
            <a:off x="2115289" y="3644380"/>
            <a:ext cx="579667" cy="362158"/>
          </a:xfrm>
          <a:prstGeom prst="roundRect">
            <a:avLst>
              <a:gd name="adj" fmla="val 24829"/>
            </a:avLst>
          </a:prstGeom>
          <a:solidFill>
            <a:schemeClr val="accent2">
              <a:hueOff val="-902888"/>
              <a:satOff val="-15377"/>
              <a:lumOff val="-12864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16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Geo</a:t>
            </a:r>
          </a:p>
        </p:txBody>
      </p:sp>
      <p:sp>
        <p:nvSpPr>
          <p:cNvPr id="382" name="Geo"/>
          <p:cNvSpPr/>
          <p:nvPr/>
        </p:nvSpPr>
        <p:spPr>
          <a:xfrm>
            <a:off x="2115289" y="5943007"/>
            <a:ext cx="579667" cy="362158"/>
          </a:xfrm>
          <a:prstGeom prst="roundRect">
            <a:avLst>
              <a:gd name="adj" fmla="val 24829"/>
            </a:avLst>
          </a:prstGeom>
          <a:solidFill>
            <a:schemeClr val="accent2">
              <a:hueOff val="-902888"/>
              <a:satOff val="-15377"/>
              <a:lumOff val="-12864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16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Geo</a:t>
            </a:r>
          </a:p>
        </p:txBody>
      </p:sp>
      <p:sp>
        <p:nvSpPr>
          <p:cNvPr id="383" name="Geo"/>
          <p:cNvSpPr/>
          <p:nvPr/>
        </p:nvSpPr>
        <p:spPr>
          <a:xfrm>
            <a:off x="6039065" y="3688524"/>
            <a:ext cx="579667" cy="362158"/>
          </a:xfrm>
          <a:prstGeom prst="roundRect">
            <a:avLst>
              <a:gd name="adj" fmla="val 24829"/>
            </a:avLst>
          </a:prstGeom>
          <a:solidFill>
            <a:schemeClr val="accent2">
              <a:hueOff val="-902888"/>
              <a:satOff val="-15377"/>
              <a:lumOff val="-12864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16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Geo</a:t>
            </a:r>
          </a:p>
        </p:txBody>
      </p:sp>
      <p:pic>
        <p:nvPicPr>
          <p:cNvPr id="384" name="Line" descr="Line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5400000">
            <a:off x="9568050" y="2204504"/>
            <a:ext cx="967436" cy="295655"/>
          </a:xfrm>
          <a:prstGeom prst="rect">
            <a:avLst/>
          </a:prstGeom>
        </p:spPr>
      </p:pic>
      <p:pic>
        <p:nvPicPr>
          <p:cNvPr id="386" name="Line" descr="Line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5400000">
            <a:off x="9568050" y="4456780"/>
            <a:ext cx="967436" cy="295654"/>
          </a:xfrm>
          <a:prstGeom prst="rect">
            <a:avLst/>
          </a:prstGeom>
        </p:spPr>
      </p:pic>
      <p:sp>
        <p:nvSpPr>
          <p:cNvPr id="388" name="Other…"/>
          <p:cNvSpPr/>
          <p:nvPr/>
        </p:nvSpPr>
        <p:spPr>
          <a:xfrm>
            <a:off x="9079002" y="6928963"/>
            <a:ext cx="1945532" cy="1270001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 defTabSz="457200">
              <a:defRPr sz="1600" cap="all" spc="32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Other </a:t>
            </a:r>
          </a:p>
          <a:p>
            <a:pPr defTabSz="457200">
              <a:defRPr sz="1600" cap="all" spc="32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Entity Types</a:t>
            </a:r>
          </a:p>
        </p:txBody>
      </p:sp>
      <p:pic>
        <p:nvPicPr>
          <p:cNvPr id="389" name="Line" descr="Line"/>
          <p:cNvPicPr>
            <a:picLocks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 rot="8418785">
            <a:off x="3165214" y="4569550"/>
            <a:ext cx="2452589" cy="295655"/>
          </a:xfrm>
          <a:prstGeom prst="rect">
            <a:avLst/>
          </a:prstGeom>
        </p:spPr>
      </p:pic>
      <p:pic>
        <p:nvPicPr>
          <p:cNvPr id="391" name="Line" descr="Line"/>
          <p:cNvPicPr>
            <a:picLocks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 rot="12004709">
            <a:off x="2351147" y="6877777"/>
            <a:ext cx="3184763" cy="295655"/>
          </a:xfrm>
          <a:prstGeom prst="rect">
            <a:avLst/>
          </a:prstGeom>
        </p:spPr>
      </p:pic>
      <p:sp>
        <p:nvSpPr>
          <p:cNvPr id="393" name="+"/>
          <p:cNvSpPr/>
          <p:nvPr/>
        </p:nvSpPr>
        <p:spPr>
          <a:xfrm>
            <a:off x="2883044" y="2348426"/>
            <a:ext cx="903944" cy="888204"/>
          </a:xfrm>
          <a:prstGeom prst="ellipse">
            <a:avLst/>
          </a:prstGeom>
          <a:solidFill>
            <a:schemeClr val="accent3">
              <a:satOff val="18648"/>
              <a:lumOff val="5971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46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+</a:t>
            </a:r>
          </a:p>
        </p:txBody>
      </p:sp>
      <p:sp>
        <p:nvSpPr>
          <p:cNvPr id="394" name="+"/>
          <p:cNvSpPr/>
          <p:nvPr/>
        </p:nvSpPr>
        <p:spPr>
          <a:xfrm>
            <a:off x="6946262" y="2348426"/>
            <a:ext cx="903944" cy="888204"/>
          </a:xfrm>
          <a:prstGeom prst="ellipse">
            <a:avLst/>
          </a:prstGeom>
          <a:solidFill>
            <a:schemeClr val="accent3">
              <a:satOff val="18648"/>
              <a:lumOff val="5971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46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+</a:t>
            </a:r>
          </a:p>
        </p:txBody>
      </p:sp>
      <p:sp>
        <p:nvSpPr>
          <p:cNvPr id="395" name="Entities"/>
          <p:cNvSpPr/>
          <p:nvPr/>
        </p:nvSpPr>
        <p:spPr>
          <a:xfrm>
            <a:off x="8363563" y="8826"/>
            <a:ext cx="1577579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latin typeface="Courier New"/>
                <a:ea typeface="Courier New"/>
                <a:cs typeface="Courier New"/>
                <a:sym typeface="Courier New"/>
              </a:defRPr>
            </a:lvl1pPr>
          </a:lstStyle>
          <a:p>
            <a:r>
              <a:t>Entities</a:t>
            </a:r>
          </a:p>
        </p:txBody>
      </p:sp>
      <p:sp>
        <p:nvSpPr>
          <p:cNvPr id="396" name="Identify the type of entities that your dataset covers."/>
          <p:cNvSpPr/>
          <p:nvPr/>
        </p:nvSpPr>
        <p:spPr>
          <a:xfrm>
            <a:off x="1097782" y="8497537"/>
            <a:ext cx="10913658" cy="6477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Identify the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type of entities</a:t>
            </a:r>
            <a:r>
              <a:t> that your dataset covers.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Rectangle"/>
          <p:cNvSpPr/>
          <p:nvPr/>
        </p:nvSpPr>
        <p:spPr>
          <a:xfrm>
            <a:off x="7783660" y="18690"/>
            <a:ext cx="2737384" cy="424774"/>
          </a:xfrm>
          <a:prstGeom prst="rect">
            <a:avLst/>
          </a:prstGeom>
          <a:solidFill>
            <a:schemeClr val="accent4">
              <a:hueOff val="384618"/>
              <a:satOff val="3869"/>
              <a:lumOff val="580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35" name="Rectangle"/>
          <p:cNvSpPr/>
          <p:nvPr/>
        </p:nvSpPr>
        <p:spPr>
          <a:xfrm>
            <a:off x="10482799" y="18690"/>
            <a:ext cx="2737384" cy="424774"/>
          </a:xfrm>
          <a:prstGeom prst="rect">
            <a:avLst/>
          </a:prstGeom>
          <a:solidFill>
            <a:srgbClr val="93C77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36" name="Rectangle"/>
          <p:cNvSpPr/>
          <p:nvPr/>
        </p:nvSpPr>
        <p:spPr>
          <a:xfrm>
            <a:off x="5044808" y="18690"/>
            <a:ext cx="2737384" cy="424774"/>
          </a:xfrm>
          <a:prstGeom prst="rect">
            <a:avLst/>
          </a:prstGeom>
          <a:solidFill>
            <a:srgbClr val="EC539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37" name="Rectangle"/>
          <p:cNvSpPr/>
          <p:nvPr/>
        </p:nvSpPr>
        <p:spPr>
          <a:xfrm>
            <a:off x="-26984" y="18690"/>
            <a:ext cx="5073665" cy="424774"/>
          </a:xfrm>
          <a:prstGeom prst="rect">
            <a:avLst/>
          </a:prstGeom>
          <a:solidFill>
            <a:srgbClr val="A6AAA9">
              <a:alpha val="47847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38" name="Rectangle"/>
          <p:cNvSpPr/>
          <p:nvPr/>
        </p:nvSpPr>
        <p:spPr>
          <a:xfrm>
            <a:off x="-26984" y="9443818"/>
            <a:ext cx="13163191" cy="312576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39" name="Semantically Mapping Science (SMS) Platform: http://sms.risis.eu"/>
          <p:cNvSpPr/>
          <p:nvPr/>
        </p:nvSpPr>
        <p:spPr>
          <a:xfrm>
            <a:off x="3948386" y="9447705"/>
            <a:ext cx="4933570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300"/>
            </a:pPr>
            <a:r>
              <a:t>Semantically Mapping Science (SMS) Platform: </a:t>
            </a:r>
            <a:r>
              <a:rPr u="sng">
                <a:hlinkClick r:id="rId2"/>
              </a:rPr>
              <a:t>http://sms.risis.eu</a:t>
            </a:r>
          </a:p>
        </p:txBody>
      </p:sp>
      <p:sp>
        <p:nvSpPr>
          <p:cNvPr id="440" name="Slide Number"/>
          <p:cNvSpPr>
            <a:spLocks noGrp="1"/>
          </p:cNvSpPr>
          <p:nvPr>
            <p:ph type="sldNum" sz="quarter" idx="4294967295"/>
          </p:nvPr>
        </p:nvSpPr>
        <p:spPr>
          <a:xfrm>
            <a:off x="12234231" y="9409605"/>
            <a:ext cx="368504" cy="381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14</a:t>
            </a:fld>
            <a:endParaRPr/>
          </a:p>
        </p:txBody>
      </p:sp>
      <p:sp>
        <p:nvSpPr>
          <p:cNvPr id="441" name="SMS Platform"/>
          <p:cNvSpPr/>
          <p:nvPr/>
        </p:nvSpPr>
        <p:spPr>
          <a:xfrm>
            <a:off x="1351911" y="8826"/>
            <a:ext cx="2309218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latin typeface="Courier New"/>
                <a:ea typeface="Courier New"/>
                <a:cs typeface="Courier New"/>
                <a:sym typeface="Courier New"/>
              </a:defRPr>
            </a:lvl1pPr>
          </a:lstStyle>
          <a:p>
            <a:r>
              <a:t>SMS Platform</a:t>
            </a:r>
          </a:p>
        </p:txBody>
      </p:sp>
      <p:sp>
        <p:nvSpPr>
          <p:cNvPr id="442" name="Linked Data"/>
          <p:cNvSpPr/>
          <p:nvPr/>
        </p:nvSpPr>
        <p:spPr>
          <a:xfrm>
            <a:off x="5375746" y="8826"/>
            <a:ext cx="2126308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defRPr>
            </a:lvl1pPr>
          </a:lstStyle>
          <a:p>
            <a:r>
              <a:t>Linked Data</a:t>
            </a:r>
          </a:p>
        </p:txBody>
      </p:sp>
      <p:pic>
        <p:nvPicPr>
          <p:cNvPr id="443" name="pasted-image.pdf" descr="pasted-image.pdf"/>
          <p:cNvPicPr>
            <a:picLocks noChangeAspect="1"/>
          </p:cNvPicPr>
          <p:nvPr/>
        </p:nvPicPr>
        <p:blipFill>
          <a:blip r:embed="rId3">
            <a:extLst/>
          </a:blip>
          <a:srcRect l="12301"/>
          <a:stretch>
            <a:fillRect/>
          </a:stretch>
        </p:blipFill>
        <p:spPr>
          <a:xfrm>
            <a:off x="343120" y="1944188"/>
            <a:ext cx="12422828" cy="6235057"/>
          </a:xfrm>
          <a:prstGeom prst="rect">
            <a:avLst/>
          </a:prstGeom>
          <a:ln w="12700">
            <a:miter lim="400000"/>
          </a:ln>
        </p:spPr>
      </p:pic>
      <p:sp>
        <p:nvSpPr>
          <p:cNvPr id="444" name="Creation"/>
          <p:cNvSpPr/>
          <p:nvPr/>
        </p:nvSpPr>
        <p:spPr>
          <a:xfrm>
            <a:off x="8363563" y="8826"/>
            <a:ext cx="1577579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latin typeface="Courier New"/>
                <a:ea typeface="Courier New"/>
                <a:cs typeface="Courier New"/>
                <a:sym typeface="Courier New"/>
              </a:defRPr>
            </a:lvl1pPr>
          </a:lstStyle>
          <a:p>
            <a:r>
              <a:t>Creation</a:t>
            </a:r>
          </a:p>
        </p:txBody>
      </p:sp>
      <p:sp>
        <p:nvSpPr>
          <p:cNvPr id="445" name="Basic (Syntactic) conversion"/>
          <p:cNvSpPr>
            <a:spLocks noGrp="1"/>
          </p:cNvSpPr>
          <p:nvPr>
            <p:ph type="body" sz="quarter" idx="1"/>
          </p:nvPr>
        </p:nvSpPr>
        <p:spPr>
          <a:xfrm>
            <a:off x="2346238" y="6725638"/>
            <a:ext cx="5222027" cy="672833"/>
          </a:xfrm>
          <a:prstGeom prst="rect">
            <a:avLst/>
          </a:prstGeom>
        </p:spPr>
        <p:txBody>
          <a:bodyPr anchor="ctr"/>
          <a:lstStyle>
            <a:lvl1pPr marL="413385" indent="-413385" algn="l" defTabSz="543305">
              <a:spcBef>
                <a:spcPts val="1200"/>
              </a:spcBef>
              <a:buSzPct val="75000"/>
              <a:buChar char="•"/>
              <a:defRPr sz="2697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Basic (Syntactic) conversion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5" grpId="1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Rectangle"/>
          <p:cNvSpPr/>
          <p:nvPr/>
        </p:nvSpPr>
        <p:spPr>
          <a:xfrm>
            <a:off x="7783660" y="18690"/>
            <a:ext cx="2737384" cy="424774"/>
          </a:xfrm>
          <a:prstGeom prst="rect">
            <a:avLst/>
          </a:prstGeom>
          <a:solidFill>
            <a:schemeClr val="accent4">
              <a:hueOff val="384618"/>
              <a:satOff val="3869"/>
              <a:lumOff val="580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48" name="Rectangle"/>
          <p:cNvSpPr/>
          <p:nvPr/>
        </p:nvSpPr>
        <p:spPr>
          <a:xfrm>
            <a:off x="10482799" y="18690"/>
            <a:ext cx="2737384" cy="424774"/>
          </a:xfrm>
          <a:prstGeom prst="rect">
            <a:avLst/>
          </a:prstGeom>
          <a:solidFill>
            <a:srgbClr val="93C77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49" name="Rectangle"/>
          <p:cNvSpPr/>
          <p:nvPr/>
        </p:nvSpPr>
        <p:spPr>
          <a:xfrm>
            <a:off x="5044808" y="18690"/>
            <a:ext cx="2737384" cy="424774"/>
          </a:xfrm>
          <a:prstGeom prst="rect">
            <a:avLst/>
          </a:prstGeom>
          <a:solidFill>
            <a:srgbClr val="EC539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50" name="Rectangle"/>
          <p:cNvSpPr/>
          <p:nvPr/>
        </p:nvSpPr>
        <p:spPr>
          <a:xfrm>
            <a:off x="-26984" y="18690"/>
            <a:ext cx="5073665" cy="424774"/>
          </a:xfrm>
          <a:prstGeom prst="rect">
            <a:avLst/>
          </a:prstGeom>
          <a:solidFill>
            <a:srgbClr val="A6AAA9">
              <a:alpha val="47847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51" name="Rectangle"/>
          <p:cNvSpPr/>
          <p:nvPr/>
        </p:nvSpPr>
        <p:spPr>
          <a:xfrm>
            <a:off x="-26984" y="9443818"/>
            <a:ext cx="13163191" cy="312576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52" name="Semantically Mapping Science (SMS) Platform: http://sms.risis.eu"/>
          <p:cNvSpPr/>
          <p:nvPr/>
        </p:nvSpPr>
        <p:spPr>
          <a:xfrm>
            <a:off x="3948386" y="9447705"/>
            <a:ext cx="4933570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300"/>
            </a:pPr>
            <a:r>
              <a:t>Semantically Mapping Science (SMS) Platform: </a:t>
            </a:r>
            <a:r>
              <a:rPr u="sng">
                <a:hlinkClick r:id="rId3"/>
              </a:rPr>
              <a:t>http://sms.risis.eu</a:t>
            </a:r>
          </a:p>
        </p:txBody>
      </p:sp>
      <p:sp>
        <p:nvSpPr>
          <p:cNvPr id="453" name="Slide Number"/>
          <p:cNvSpPr>
            <a:spLocks noGrp="1"/>
          </p:cNvSpPr>
          <p:nvPr>
            <p:ph type="sldNum" sz="quarter" idx="4294967295"/>
          </p:nvPr>
        </p:nvSpPr>
        <p:spPr>
          <a:xfrm>
            <a:off x="12234231" y="9409605"/>
            <a:ext cx="368504" cy="381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15</a:t>
            </a:fld>
            <a:endParaRPr/>
          </a:p>
        </p:txBody>
      </p:sp>
      <p:sp>
        <p:nvSpPr>
          <p:cNvPr id="454" name="SMS Platform"/>
          <p:cNvSpPr/>
          <p:nvPr/>
        </p:nvSpPr>
        <p:spPr>
          <a:xfrm>
            <a:off x="1351911" y="8826"/>
            <a:ext cx="2309218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latin typeface="Courier New"/>
                <a:ea typeface="Courier New"/>
                <a:cs typeface="Courier New"/>
                <a:sym typeface="Courier New"/>
              </a:defRPr>
            </a:lvl1pPr>
          </a:lstStyle>
          <a:p>
            <a:r>
              <a:t>SMS Platform</a:t>
            </a:r>
          </a:p>
        </p:txBody>
      </p:sp>
      <p:sp>
        <p:nvSpPr>
          <p:cNvPr id="455" name="Linked Data"/>
          <p:cNvSpPr/>
          <p:nvPr/>
        </p:nvSpPr>
        <p:spPr>
          <a:xfrm>
            <a:off x="5375746" y="8826"/>
            <a:ext cx="2126308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defRPr>
            </a:lvl1pPr>
          </a:lstStyle>
          <a:p>
            <a:r>
              <a:t>Linked Data</a:t>
            </a:r>
          </a:p>
        </p:txBody>
      </p:sp>
      <p:sp>
        <p:nvSpPr>
          <p:cNvPr id="456" name="Creation"/>
          <p:cNvSpPr/>
          <p:nvPr/>
        </p:nvSpPr>
        <p:spPr>
          <a:xfrm>
            <a:off x="8363563" y="8826"/>
            <a:ext cx="1577579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latin typeface="Courier New"/>
                <a:ea typeface="Courier New"/>
                <a:cs typeface="Courier New"/>
                <a:sym typeface="Courier New"/>
              </a:defRPr>
            </a:lvl1pPr>
          </a:lstStyle>
          <a:p>
            <a:r>
              <a:t>Creation</a:t>
            </a:r>
          </a:p>
        </p:txBody>
      </p:sp>
      <p:pic>
        <p:nvPicPr>
          <p:cNvPr id="457" name="5-star-steps.png" descr="5-star-steps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10288" y="2319746"/>
            <a:ext cx="10888646" cy="6180908"/>
          </a:xfrm>
          <a:prstGeom prst="rect">
            <a:avLst/>
          </a:prstGeom>
          <a:ln w="12700">
            <a:miter lim="400000"/>
          </a:ln>
        </p:spPr>
      </p:pic>
      <p:pic>
        <p:nvPicPr>
          <p:cNvPr id="458" name="pasted-image.tiff" descr="pasted-image.tif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051168" y="2122605"/>
            <a:ext cx="1068696" cy="1068697"/>
          </a:xfrm>
          <a:prstGeom prst="rect">
            <a:avLst/>
          </a:prstGeom>
          <a:ln w="12700">
            <a:miter lim="400000"/>
          </a:ln>
        </p:spPr>
      </p:pic>
      <p:sp>
        <p:nvSpPr>
          <p:cNvPr id="459" name="Triple…"/>
          <p:cNvSpPr/>
          <p:nvPr/>
        </p:nvSpPr>
        <p:spPr>
          <a:xfrm>
            <a:off x="6988992" y="1296204"/>
            <a:ext cx="3193048" cy="7042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9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Triple </a:t>
            </a:r>
          </a:p>
          <a:p>
            <a:pPr>
              <a:defRPr sz="19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(Subject-Predicate-Object)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8" grpId="1" animBg="1" advAuto="0"/>
      <p:bldP spid="459" grpId="2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Rectangle"/>
          <p:cNvSpPr/>
          <p:nvPr/>
        </p:nvSpPr>
        <p:spPr>
          <a:xfrm>
            <a:off x="7783660" y="18690"/>
            <a:ext cx="2737384" cy="424774"/>
          </a:xfrm>
          <a:prstGeom prst="rect">
            <a:avLst/>
          </a:prstGeom>
          <a:solidFill>
            <a:schemeClr val="accent4">
              <a:hueOff val="384618"/>
              <a:satOff val="3869"/>
              <a:lumOff val="580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62" name="Rectangle"/>
          <p:cNvSpPr/>
          <p:nvPr/>
        </p:nvSpPr>
        <p:spPr>
          <a:xfrm>
            <a:off x="10482799" y="18690"/>
            <a:ext cx="2737384" cy="424774"/>
          </a:xfrm>
          <a:prstGeom prst="rect">
            <a:avLst/>
          </a:prstGeom>
          <a:solidFill>
            <a:srgbClr val="93C77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63" name="Rectangle"/>
          <p:cNvSpPr/>
          <p:nvPr/>
        </p:nvSpPr>
        <p:spPr>
          <a:xfrm>
            <a:off x="5044808" y="18690"/>
            <a:ext cx="2737384" cy="424774"/>
          </a:xfrm>
          <a:prstGeom prst="rect">
            <a:avLst/>
          </a:prstGeom>
          <a:solidFill>
            <a:srgbClr val="EC539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64" name="Rectangle"/>
          <p:cNvSpPr/>
          <p:nvPr/>
        </p:nvSpPr>
        <p:spPr>
          <a:xfrm>
            <a:off x="-26984" y="18690"/>
            <a:ext cx="5073665" cy="424774"/>
          </a:xfrm>
          <a:prstGeom prst="rect">
            <a:avLst/>
          </a:prstGeom>
          <a:solidFill>
            <a:srgbClr val="A6AAA9">
              <a:alpha val="47847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65" name="Rectangle"/>
          <p:cNvSpPr/>
          <p:nvPr/>
        </p:nvSpPr>
        <p:spPr>
          <a:xfrm>
            <a:off x="-26984" y="9443818"/>
            <a:ext cx="13163191" cy="312576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66" name="Semantically Mapping Science (SMS) Platform: http://sms.risis.eu"/>
          <p:cNvSpPr/>
          <p:nvPr/>
        </p:nvSpPr>
        <p:spPr>
          <a:xfrm>
            <a:off x="3948386" y="9447705"/>
            <a:ext cx="4933570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300"/>
            </a:pPr>
            <a:r>
              <a:t>Semantically Mapping Science (SMS) Platform: </a:t>
            </a:r>
            <a:r>
              <a:rPr u="sng">
                <a:hlinkClick r:id="rId3"/>
              </a:rPr>
              <a:t>http://sms.risis.eu</a:t>
            </a:r>
          </a:p>
        </p:txBody>
      </p:sp>
      <p:sp>
        <p:nvSpPr>
          <p:cNvPr id="467" name="Slide Number"/>
          <p:cNvSpPr>
            <a:spLocks noGrp="1"/>
          </p:cNvSpPr>
          <p:nvPr>
            <p:ph type="sldNum" sz="quarter" idx="4294967295"/>
          </p:nvPr>
        </p:nvSpPr>
        <p:spPr>
          <a:xfrm>
            <a:off x="12234231" y="9409605"/>
            <a:ext cx="368504" cy="381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16</a:t>
            </a:fld>
            <a:endParaRPr/>
          </a:p>
        </p:txBody>
      </p:sp>
      <p:sp>
        <p:nvSpPr>
          <p:cNvPr id="468" name="SMS Platform"/>
          <p:cNvSpPr/>
          <p:nvPr/>
        </p:nvSpPr>
        <p:spPr>
          <a:xfrm>
            <a:off x="1351911" y="8826"/>
            <a:ext cx="2309218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latin typeface="Courier New"/>
                <a:ea typeface="Courier New"/>
                <a:cs typeface="Courier New"/>
                <a:sym typeface="Courier New"/>
              </a:defRPr>
            </a:lvl1pPr>
          </a:lstStyle>
          <a:p>
            <a:r>
              <a:t>SMS Platform</a:t>
            </a:r>
          </a:p>
        </p:txBody>
      </p:sp>
      <p:sp>
        <p:nvSpPr>
          <p:cNvPr id="469" name="Linked Data"/>
          <p:cNvSpPr/>
          <p:nvPr/>
        </p:nvSpPr>
        <p:spPr>
          <a:xfrm>
            <a:off x="5375746" y="8826"/>
            <a:ext cx="2126308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defRPr>
            </a:lvl1pPr>
          </a:lstStyle>
          <a:p>
            <a:r>
              <a:t>Linked Data</a:t>
            </a:r>
          </a:p>
        </p:txBody>
      </p:sp>
      <p:sp>
        <p:nvSpPr>
          <p:cNvPr id="470" name="Services"/>
          <p:cNvSpPr/>
          <p:nvPr/>
        </p:nvSpPr>
        <p:spPr>
          <a:xfrm>
            <a:off x="8363563" y="8826"/>
            <a:ext cx="1577579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latin typeface="Courier New"/>
                <a:ea typeface="Courier New"/>
                <a:cs typeface="Courier New"/>
                <a:sym typeface="Courier New"/>
              </a:defRPr>
            </a:lvl1pPr>
          </a:lstStyle>
          <a:p>
            <a:r>
              <a:t>Services</a:t>
            </a:r>
          </a:p>
        </p:txBody>
      </p:sp>
      <p:pic>
        <p:nvPicPr>
          <p:cNvPr id="471" name="pasted-image.pdf" descr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23015" y="2119877"/>
            <a:ext cx="7995330" cy="6606046"/>
          </a:xfrm>
          <a:prstGeom prst="rect">
            <a:avLst/>
          </a:prstGeom>
          <a:ln w="12700">
            <a:miter lim="400000"/>
          </a:ln>
        </p:spPr>
      </p:pic>
      <p:pic>
        <p:nvPicPr>
          <p:cNvPr id="472" name="pasted-image.pdf" descr="pasted-image.pdf"/>
          <p:cNvPicPr>
            <a:picLocks noChangeAspect="1"/>
          </p:cNvPicPr>
          <p:nvPr/>
        </p:nvPicPr>
        <p:blipFill>
          <a:blip r:embed="rId5">
            <a:extLst/>
          </a:blip>
          <a:srcRect l="16050"/>
          <a:stretch>
            <a:fillRect/>
          </a:stretch>
        </p:blipFill>
        <p:spPr>
          <a:xfrm>
            <a:off x="5305287" y="2849237"/>
            <a:ext cx="8162653" cy="6450175"/>
          </a:xfrm>
          <a:prstGeom prst="rect">
            <a:avLst/>
          </a:prstGeom>
          <a:ln w="12700">
            <a:miter lim="400000"/>
          </a:ln>
        </p:spPr>
      </p:pic>
      <p:sp>
        <p:nvSpPr>
          <p:cNvPr id="473" name="Applications"/>
          <p:cNvSpPr/>
          <p:nvPr/>
        </p:nvSpPr>
        <p:spPr>
          <a:xfrm>
            <a:off x="10696882" y="8826"/>
            <a:ext cx="2309218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defRPr>
            </a:lvl1pPr>
          </a:lstStyle>
          <a:p>
            <a:r>
              <a:t>Applications</a:t>
            </a:r>
          </a:p>
        </p:txBody>
      </p:sp>
      <p:sp>
        <p:nvSpPr>
          <p:cNvPr id="474" name="Named Entity Recognition &amp; Disambiguation"/>
          <p:cNvSpPr/>
          <p:nvPr/>
        </p:nvSpPr>
        <p:spPr>
          <a:xfrm>
            <a:off x="106766" y="5262143"/>
            <a:ext cx="3508885" cy="979280"/>
          </a:xfrm>
          <a:prstGeom prst="rect">
            <a:avLst/>
          </a:prstGeom>
          <a:blipFill>
            <a:blip r:embed="rId6"/>
          </a:blipFill>
          <a:ln w="12700">
            <a:miter lim="400000"/>
          </a:ln>
          <a:effectLst>
            <a:outerShdw blurRad="25400" dist="25400" dir="2388334" rotWithShape="0">
              <a:srgbClr val="000000">
                <a:alpha val="7931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2200">
                <a:solidFill>
                  <a:srgbClr val="FFFFFF"/>
                </a:solidFill>
              </a:defRPr>
            </a:lvl1pPr>
          </a:lstStyle>
          <a:p>
            <a:r>
              <a:t>Named Entity Recognition &amp; Disambiguation</a:t>
            </a:r>
          </a:p>
        </p:txBody>
      </p:sp>
      <p:sp>
        <p:nvSpPr>
          <p:cNvPr id="475" name="Metadata"/>
          <p:cNvSpPr/>
          <p:nvPr/>
        </p:nvSpPr>
        <p:spPr>
          <a:xfrm>
            <a:off x="106766" y="6258588"/>
            <a:ext cx="3508885" cy="444501"/>
          </a:xfrm>
          <a:prstGeom prst="rect">
            <a:avLst/>
          </a:prstGeom>
          <a:blipFill>
            <a:blip r:embed="rId7"/>
          </a:blip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r>
              <a:t>Metadata</a:t>
            </a:r>
          </a:p>
        </p:txBody>
      </p:sp>
      <p:sp>
        <p:nvSpPr>
          <p:cNvPr id="476" name="Data Harmonization"/>
          <p:cNvSpPr/>
          <p:nvPr/>
        </p:nvSpPr>
        <p:spPr>
          <a:xfrm>
            <a:off x="106766" y="6745655"/>
            <a:ext cx="3508885" cy="444501"/>
          </a:xfrm>
          <a:prstGeom prst="rect">
            <a:avLst/>
          </a:prstGeom>
          <a:blipFill>
            <a:blip r:embed="rId6"/>
          </a:blipFill>
          <a:ln w="12700">
            <a:miter lim="400000"/>
          </a:ln>
          <a:effectLst>
            <a:outerShdw blurRad="25400" dist="25400" dir="2388334" rotWithShape="0">
              <a:srgbClr val="000000">
                <a:alpha val="7931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r>
              <a:t>Data Harmonization</a:t>
            </a:r>
          </a:p>
        </p:txBody>
      </p:sp>
      <p:sp>
        <p:nvSpPr>
          <p:cNvPr id="477" name="Interlinking"/>
          <p:cNvSpPr/>
          <p:nvPr/>
        </p:nvSpPr>
        <p:spPr>
          <a:xfrm>
            <a:off x="106766" y="8218278"/>
            <a:ext cx="3508885" cy="582699"/>
          </a:xfrm>
          <a:prstGeom prst="rect">
            <a:avLst/>
          </a:prstGeom>
          <a:blipFill>
            <a:blip r:embed="rId8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r>
              <a:t>Interlinking</a:t>
            </a:r>
          </a:p>
        </p:txBody>
      </p:sp>
      <p:sp>
        <p:nvSpPr>
          <p:cNvPr id="478" name="Geo-enrichment"/>
          <p:cNvSpPr/>
          <p:nvPr/>
        </p:nvSpPr>
        <p:spPr>
          <a:xfrm>
            <a:off x="106766" y="7238434"/>
            <a:ext cx="3508885" cy="979280"/>
          </a:xfrm>
          <a:prstGeom prst="rect">
            <a:avLst/>
          </a:prstGeom>
          <a:blipFill>
            <a:blip r:embed="rId6"/>
          </a:blipFill>
          <a:ln w="12700">
            <a:miter lim="400000"/>
          </a:ln>
          <a:effectLst>
            <a:outerShdw blurRad="25400" dist="25400" dir="2388334" rotWithShape="0">
              <a:srgbClr val="000000">
                <a:alpha val="7931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r>
              <a:t>Geo-enrichment</a:t>
            </a:r>
          </a:p>
        </p:txBody>
      </p:sp>
      <p:sp>
        <p:nvSpPr>
          <p:cNvPr id="479" name="More Services and Apps when data is in Linked Data format."/>
          <p:cNvSpPr/>
          <p:nvPr/>
        </p:nvSpPr>
        <p:spPr>
          <a:xfrm>
            <a:off x="2072214" y="1646350"/>
            <a:ext cx="8380477" cy="469901"/>
          </a:xfrm>
          <a:prstGeom prst="rect">
            <a:avLst/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More Services and Apps when data is in Linked Data format.</a:t>
            </a:r>
          </a:p>
        </p:txBody>
      </p:sp>
      <p:pic>
        <p:nvPicPr>
          <p:cNvPr id="480" name="pasted-image.tiff" descr="pasted-image.tiff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51188" y="876562"/>
            <a:ext cx="1306319" cy="1598466"/>
          </a:xfrm>
          <a:prstGeom prst="rect">
            <a:avLst/>
          </a:prstGeom>
          <a:ln w="12700">
            <a:miter lim="400000"/>
          </a:ln>
        </p:spPr>
      </p:pic>
      <p:sp>
        <p:nvSpPr>
          <p:cNvPr id="481" name="Less/Limited Services and Apps when data is not shared."/>
          <p:cNvSpPr/>
          <p:nvPr/>
        </p:nvSpPr>
        <p:spPr>
          <a:xfrm>
            <a:off x="2214069" y="1081995"/>
            <a:ext cx="8096767" cy="471924"/>
          </a:xfrm>
          <a:prstGeom prst="rect">
            <a:avLst/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rPr dirty="0"/>
              <a:t>Less/Limited Services and Apps when data is not </a:t>
            </a:r>
            <a:r>
              <a:rPr b="1" dirty="0"/>
              <a:t>shared</a:t>
            </a:r>
            <a:r>
              <a:rPr dirty="0"/>
              <a:t>.     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9" presetClass="entr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9" presetClass="entr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9" presetClass="entr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10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9" presetClass="entr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1000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4" grpId="2" animBg="1" advAuto="0"/>
      <p:bldP spid="475" grpId="1" animBg="1" advAuto="0"/>
      <p:bldP spid="476" grpId="3" animBg="1" advAuto="0"/>
      <p:bldP spid="477" grpId="5" animBg="1" advAuto="0"/>
      <p:bldP spid="478" grpId="4" animBg="1" advAuto="0"/>
      <p:bldP spid="479" grpId="7" animBg="1" advAuto="0"/>
      <p:bldP spid="480" grpId="6" animBg="1" advAuto="0"/>
      <p:bldP spid="481" grpId="8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Rectangle"/>
          <p:cNvSpPr/>
          <p:nvPr/>
        </p:nvSpPr>
        <p:spPr>
          <a:xfrm>
            <a:off x="7783660" y="18690"/>
            <a:ext cx="2737384" cy="424774"/>
          </a:xfrm>
          <a:prstGeom prst="rect">
            <a:avLst/>
          </a:prstGeom>
          <a:solidFill>
            <a:schemeClr val="accent4">
              <a:hueOff val="384618"/>
              <a:satOff val="3869"/>
              <a:lumOff val="580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86" name="Rectangle"/>
          <p:cNvSpPr/>
          <p:nvPr/>
        </p:nvSpPr>
        <p:spPr>
          <a:xfrm>
            <a:off x="10482799" y="18690"/>
            <a:ext cx="2737384" cy="424774"/>
          </a:xfrm>
          <a:prstGeom prst="rect">
            <a:avLst/>
          </a:prstGeom>
          <a:solidFill>
            <a:srgbClr val="93C77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87" name="Rectangle"/>
          <p:cNvSpPr/>
          <p:nvPr/>
        </p:nvSpPr>
        <p:spPr>
          <a:xfrm>
            <a:off x="5044808" y="18690"/>
            <a:ext cx="2737384" cy="424774"/>
          </a:xfrm>
          <a:prstGeom prst="rect">
            <a:avLst/>
          </a:prstGeom>
          <a:solidFill>
            <a:srgbClr val="EC539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88" name="Rectangle"/>
          <p:cNvSpPr/>
          <p:nvPr/>
        </p:nvSpPr>
        <p:spPr>
          <a:xfrm>
            <a:off x="-26984" y="18690"/>
            <a:ext cx="5073665" cy="424774"/>
          </a:xfrm>
          <a:prstGeom prst="rect">
            <a:avLst/>
          </a:prstGeom>
          <a:solidFill>
            <a:srgbClr val="A6AAA9">
              <a:alpha val="47847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89" name="Metadata Editor"/>
          <p:cNvSpPr/>
          <p:nvPr/>
        </p:nvSpPr>
        <p:spPr>
          <a:xfrm>
            <a:off x="-17769" y="439719"/>
            <a:ext cx="13449214" cy="1017432"/>
          </a:xfrm>
          <a:prstGeom prst="rect">
            <a:avLst/>
          </a:prstGeom>
          <a:solidFill>
            <a:srgbClr val="B6E4FC">
              <a:alpha val="69000"/>
            </a:srgbClr>
          </a:solidFill>
          <a:ln w="12700">
            <a:miter lim="400000"/>
          </a:ln>
          <a:effectLst>
            <a:outerShdw blurRad="50800" dist="11673" dir="5168943" rotWithShape="0">
              <a:schemeClr val="accent1">
                <a:hueOff val="47394"/>
                <a:satOff val="-25753"/>
                <a:lumOff val="-7544"/>
                <a:alpha val="32648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4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Metadata Editor</a:t>
            </a:r>
          </a:p>
        </p:txBody>
      </p:sp>
      <p:sp>
        <p:nvSpPr>
          <p:cNvPr id="490" name="Rectangle"/>
          <p:cNvSpPr/>
          <p:nvPr/>
        </p:nvSpPr>
        <p:spPr>
          <a:xfrm>
            <a:off x="-26984" y="9443818"/>
            <a:ext cx="13163191" cy="312576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91" name="Semantically Mapping Science (SMS) Platform: http://sms.risis.eu"/>
          <p:cNvSpPr/>
          <p:nvPr/>
        </p:nvSpPr>
        <p:spPr>
          <a:xfrm>
            <a:off x="3948386" y="9447705"/>
            <a:ext cx="4933570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300"/>
            </a:pPr>
            <a:r>
              <a:t>Semantically Mapping Science (SMS) Platform: </a:t>
            </a:r>
            <a:r>
              <a:rPr u="sng">
                <a:hlinkClick r:id="rId2"/>
              </a:rPr>
              <a:t>http://sms.risis.eu</a:t>
            </a:r>
          </a:p>
        </p:txBody>
      </p:sp>
      <p:sp>
        <p:nvSpPr>
          <p:cNvPr id="492" name="Slide Number"/>
          <p:cNvSpPr>
            <a:spLocks noGrp="1"/>
          </p:cNvSpPr>
          <p:nvPr>
            <p:ph type="sldNum" sz="quarter" idx="4294967295"/>
          </p:nvPr>
        </p:nvSpPr>
        <p:spPr>
          <a:xfrm>
            <a:off x="12234231" y="9409605"/>
            <a:ext cx="368504" cy="381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17</a:t>
            </a:fld>
            <a:endParaRPr/>
          </a:p>
        </p:txBody>
      </p:sp>
      <p:sp>
        <p:nvSpPr>
          <p:cNvPr id="493" name="SMS Platform"/>
          <p:cNvSpPr/>
          <p:nvPr/>
        </p:nvSpPr>
        <p:spPr>
          <a:xfrm>
            <a:off x="1351911" y="8826"/>
            <a:ext cx="2309218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latin typeface="Courier New"/>
                <a:ea typeface="Courier New"/>
                <a:cs typeface="Courier New"/>
                <a:sym typeface="Courier New"/>
              </a:defRPr>
            </a:lvl1pPr>
          </a:lstStyle>
          <a:p>
            <a:r>
              <a:t>SMS Platform</a:t>
            </a:r>
          </a:p>
        </p:txBody>
      </p:sp>
      <p:sp>
        <p:nvSpPr>
          <p:cNvPr id="494" name="Applications"/>
          <p:cNvSpPr/>
          <p:nvPr/>
        </p:nvSpPr>
        <p:spPr>
          <a:xfrm>
            <a:off x="5347791" y="8826"/>
            <a:ext cx="2309218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defRPr>
            </a:lvl1pPr>
          </a:lstStyle>
          <a:p>
            <a:r>
              <a:t>Applications</a:t>
            </a:r>
          </a:p>
        </p:txBody>
      </p:sp>
      <p:pic>
        <p:nvPicPr>
          <p:cNvPr id="495" name="screenshots.jpg" descr="screenshots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211" y="2281333"/>
            <a:ext cx="13004801" cy="5190934"/>
          </a:xfrm>
          <a:prstGeom prst="rect">
            <a:avLst/>
          </a:prstGeom>
          <a:ln w="12700">
            <a:miter lim="400000"/>
          </a:ln>
        </p:spPr>
      </p:pic>
      <p:sp>
        <p:nvSpPr>
          <p:cNvPr id="496" name="http://datasets.risis.eu"/>
          <p:cNvSpPr/>
          <p:nvPr/>
        </p:nvSpPr>
        <p:spPr>
          <a:xfrm>
            <a:off x="7294581" y="7682954"/>
            <a:ext cx="4738879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u="sng">
                <a:hlinkClick r:id="rId4"/>
              </a:rPr>
              <a:t>http://datasets.risis.eu</a:t>
            </a:r>
            <a:r>
              <a:t> </a:t>
            </a:r>
          </a:p>
        </p:txBody>
      </p:sp>
      <p:sp>
        <p:nvSpPr>
          <p:cNvPr id="497" name="https://youtu.be/p_2D3ydcx1U?list=PLSBPxopOi20XPOn1sGBthbNtXIUOqM_4b"/>
          <p:cNvSpPr/>
          <p:nvPr/>
        </p:nvSpPr>
        <p:spPr>
          <a:xfrm>
            <a:off x="277934" y="7854404"/>
            <a:ext cx="6076557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spcBef>
                <a:spcPts val="4200"/>
              </a:spcBef>
              <a:defRPr sz="1300"/>
            </a:pPr>
            <a:r>
              <a:t> </a:t>
            </a:r>
            <a:r>
              <a:rPr u="sng">
                <a:hlinkClick r:id="rId5"/>
              </a:rPr>
              <a:t>https://youtu.be/p_2D3ydcx1U?list=PLSBPxopOi20XPOn1sGBthbNtXIUOqM_4b</a:t>
            </a:r>
          </a:p>
        </p:txBody>
      </p:sp>
      <p:sp>
        <p:nvSpPr>
          <p:cNvPr id="498" name="Services"/>
          <p:cNvSpPr/>
          <p:nvPr/>
        </p:nvSpPr>
        <p:spPr>
          <a:xfrm>
            <a:off x="8363563" y="8826"/>
            <a:ext cx="1577579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latin typeface="Courier New"/>
                <a:ea typeface="Courier New"/>
                <a:cs typeface="Courier New"/>
                <a:sym typeface="Courier New"/>
              </a:defRPr>
            </a:lvl1pPr>
          </a:lstStyle>
          <a:p>
            <a:r>
              <a:t>Services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Rectangle"/>
          <p:cNvSpPr/>
          <p:nvPr/>
        </p:nvSpPr>
        <p:spPr>
          <a:xfrm>
            <a:off x="7783660" y="18690"/>
            <a:ext cx="2737384" cy="424774"/>
          </a:xfrm>
          <a:prstGeom prst="rect">
            <a:avLst/>
          </a:prstGeom>
          <a:solidFill>
            <a:schemeClr val="accent4">
              <a:hueOff val="384618"/>
              <a:satOff val="3869"/>
              <a:lumOff val="580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01" name="Rectangle"/>
          <p:cNvSpPr/>
          <p:nvPr/>
        </p:nvSpPr>
        <p:spPr>
          <a:xfrm>
            <a:off x="10482799" y="18690"/>
            <a:ext cx="2737384" cy="424774"/>
          </a:xfrm>
          <a:prstGeom prst="rect">
            <a:avLst/>
          </a:prstGeom>
          <a:solidFill>
            <a:srgbClr val="93C77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02" name="Rectangle"/>
          <p:cNvSpPr/>
          <p:nvPr/>
        </p:nvSpPr>
        <p:spPr>
          <a:xfrm>
            <a:off x="5044808" y="18690"/>
            <a:ext cx="2737384" cy="424774"/>
          </a:xfrm>
          <a:prstGeom prst="rect">
            <a:avLst/>
          </a:prstGeom>
          <a:solidFill>
            <a:srgbClr val="EC539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03" name="Rectangle"/>
          <p:cNvSpPr/>
          <p:nvPr/>
        </p:nvSpPr>
        <p:spPr>
          <a:xfrm>
            <a:off x="-26984" y="18690"/>
            <a:ext cx="5073665" cy="424774"/>
          </a:xfrm>
          <a:prstGeom prst="rect">
            <a:avLst/>
          </a:prstGeom>
          <a:solidFill>
            <a:srgbClr val="A6AAA9">
              <a:alpha val="47847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504" name="Faceted Browser"/>
          <p:cNvSpPr/>
          <p:nvPr/>
        </p:nvSpPr>
        <p:spPr>
          <a:xfrm>
            <a:off x="-17769" y="439719"/>
            <a:ext cx="13449214" cy="1017432"/>
          </a:xfrm>
          <a:prstGeom prst="rect">
            <a:avLst/>
          </a:prstGeom>
          <a:solidFill>
            <a:srgbClr val="B6E4FC">
              <a:alpha val="69000"/>
            </a:srgbClr>
          </a:solidFill>
          <a:ln w="12700">
            <a:miter lim="400000"/>
          </a:ln>
          <a:effectLst>
            <a:outerShdw blurRad="50800" dist="11673" dir="5168943" rotWithShape="0">
              <a:schemeClr val="accent1">
                <a:hueOff val="47394"/>
                <a:satOff val="-25753"/>
                <a:lumOff val="-7544"/>
                <a:alpha val="32648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4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Faceted Browser</a:t>
            </a:r>
          </a:p>
        </p:txBody>
      </p:sp>
      <p:sp>
        <p:nvSpPr>
          <p:cNvPr id="505" name="Rectangle"/>
          <p:cNvSpPr/>
          <p:nvPr/>
        </p:nvSpPr>
        <p:spPr>
          <a:xfrm>
            <a:off x="-26984" y="9443818"/>
            <a:ext cx="13163191" cy="312576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506" name="Semantically Mapping Science (SMS) Platform: http://sms.risis.eu"/>
          <p:cNvSpPr/>
          <p:nvPr/>
        </p:nvSpPr>
        <p:spPr>
          <a:xfrm>
            <a:off x="3948386" y="9447705"/>
            <a:ext cx="4933570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300"/>
            </a:pPr>
            <a:r>
              <a:t>Semantically Mapping Science (SMS) Platform: </a:t>
            </a:r>
            <a:r>
              <a:rPr u="sng">
                <a:hlinkClick r:id="rId3"/>
              </a:rPr>
              <a:t>http://sms.risis.eu</a:t>
            </a:r>
          </a:p>
        </p:txBody>
      </p:sp>
      <p:sp>
        <p:nvSpPr>
          <p:cNvPr id="507" name="Slide Number"/>
          <p:cNvSpPr>
            <a:spLocks noGrp="1"/>
          </p:cNvSpPr>
          <p:nvPr>
            <p:ph type="sldNum" sz="quarter" idx="4294967295"/>
          </p:nvPr>
        </p:nvSpPr>
        <p:spPr>
          <a:xfrm>
            <a:off x="12234231" y="9409605"/>
            <a:ext cx="368504" cy="381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18</a:t>
            </a:fld>
            <a:endParaRPr/>
          </a:p>
        </p:txBody>
      </p:sp>
      <p:sp>
        <p:nvSpPr>
          <p:cNvPr id="508" name="SMS Platform"/>
          <p:cNvSpPr/>
          <p:nvPr/>
        </p:nvSpPr>
        <p:spPr>
          <a:xfrm>
            <a:off x="1351911" y="8826"/>
            <a:ext cx="2309218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latin typeface="Courier New"/>
                <a:ea typeface="Courier New"/>
                <a:cs typeface="Courier New"/>
                <a:sym typeface="Courier New"/>
              </a:defRPr>
            </a:lvl1pPr>
          </a:lstStyle>
          <a:p>
            <a:r>
              <a:t>SMS Platform</a:t>
            </a:r>
          </a:p>
        </p:txBody>
      </p:sp>
      <p:sp>
        <p:nvSpPr>
          <p:cNvPr id="509" name="Applications"/>
          <p:cNvSpPr/>
          <p:nvPr/>
        </p:nvSpPr>
        <p:spPr>
          <a:xfrm>
            <a:off x="5347791" y="8826"/>
            <a:ext cx="2309218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defRPr>
            </a:lvl1pPr>
          </a:lstStyle>
          <a:p>
            <a:r>
              <a:t>Applications</a:t>
            </a:r>
          </a:p>
        </p:txBody>
      </p:sp>
      <p:pic>
        <p:nvPicPr>
          <p:cNvPr id="510" name="dataIntegration.pdf" descr="dataIntegration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99570" y="1492971"/>
            <a:ext cx="11710082" cy="79150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Rectangle"/>
          <p:cNvSpPr/>
          <p:nvPr/>
        </p:nvSpPr>
        <p:spPr>
          <a:xfrm>
            <a:off x="7783660" y="18690"/>
            <a:ext cx="2737384" cy="424774"/>
          </a:xfrm>
          <a:prstGeom prst="rect">
            <a:avLst/>
          </a:prstGeom>
          <a:solidFill>
            <a:schemeClr val="accent4">
              <a:hueOff val="384618"/>
              <a:satOff val="3869"/>
              <a:lumOff val="580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15" name="Rectangle"/>
          <p:cNvSpPr/>
          <p:nvPr/>
        </p:nvSpPr>
        <p:spPr>
          <a:xfrm>
            <a:off x="10482799" y="18690"/>
            <a:ext cx="2737384" cy="424774"/>
          </a:xfrm>
          <a:prstGeom prst="rect">
            <a:avLst/>
          </a:prstGeom>
          <a:solidFill>
            <a:srgbClr val="93C77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16" name="Rectangle"/>
          <p:cNvSpPr/>
          <p:nvPr/>
        </p:nvSpPr>
        <p:spPr>
          <a:xfrm>
            <a:off x="5044808" y="18690"/>
            <a:ext cx="2737384" cy="424774"/>
          </a:xfrm>
          <a:prstGeom prst="rect">
            <a:avLst/>
          </a:prstGeom>
          <a:solidFill>
            <a:srgbClr val="EC539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17" name="Rectangle"/>
          <p:cNvSpPr/>
          <p:nvPr/>
        </p:nvSpPr>
        <p:spPr>
          <a:xfrm>
            <a:off x="-26984" y="18690"/>
            <a:ext cx="5073665" cy="424774"/>
          </a:xfrm>
          <a:prstGeom prst="rect">
            <a:avLst/>
          </a:prstGeom>
          <a:solidFill>
            <a:srgbClr val="A6AAA9">
              <a:alpha val="47847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518" name="Faceted Browser"/>
          <p:cNvSpPr/>
          <p:nvPr/>
        </p:nvSpPr>
        <p:spPr>
          <a:xfrm>
            <a:off x="-17769" y="439719"/>
            <a:ext cx="13449214" cy="1017432"/>
          </a:xfrm>
          <a:prstGeom prst="rect">
            <a:avLst/>
          </a:prstGeom>
          <a:solidFill>
            <a:srgbClr val="B6E4FC">
              <a:alpha val="69000"/>
            </a:srgbClr>
          </a:solidFill>
          <a:ln w="12700">
            <a:miter lim="400000"/>
          </a:ln>
          <a:effectLst>
            <a:outerShdw blurRad="50800" dist="11673" dir="5168943" rotWithShape="0">
              <a:schemeClr val="accent1">
                <a:hueOff val="47394"/>
                <a:satOff val="-25753"/>
                <a:lumOff val="-7544"/>
                <a:alpha val="32648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4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Faceted Browser</a:t>
            </a:r>
          </a:p>
        </p:txBody>
      </p:sp>
      <p:sp>
        <p:nvSpPr>
          <p:cNvPr id="519" name="Rectangle"/>
          <p:cNvSpPr/>
          <p:nvPr/>
        </p:nvSpPr>
        <p:spPr>
          <a:xfrm>
            <a:off x="-26984" y="9443818"/>
            <a:ext cx="13163191" cy="312576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520" name="Semantically Mapping Science (SMS) Platform: http://sms.risis.eu"/>
          <p:cNvSpPr/>
          <p:nvPr/>
        </p:nvSpPr>
        <p:spPr>
          <a:xfrm>
            <a:off x="3948386" y="9447705"/>
            <a:ext cx="4933570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300"/>
            </a:pPr>
            <a:r>
              <a:t>Semantically Mapping Science (SMS) Platform: </a:t>
            </a:r>
            <a:r>
              <a:rPr u="sng">
                <a:hlinkClick r:id="rId3"/>
              </a:rPr>
              <a:t>http://sms.risis.eu</a:t>
            </a:r>
          </a:p>
        </p:txBody>
      </p:sp>
      <p:sp>
        <p:nvSpPr>
          <p:cNvPr id="521" name="Slide Number"/>
          <p:cNvSpPr>
            <a:spLocks noGrp="1"/>
          </p:cNvSpPr>
          <p:nvPr>
            <p:ph type="sldNum" sz="quarter" idx="4294967295"/>
          </p:nvPr>
        </p:nvSpPr>
        <p:spPr>
          <a:xfrm>
            <a:off x="12234231" y="9409605"/>
            <a:ext cx="368504" cy="381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19</a:t>
            </a:fld>
            <a:endParaRPr/>
          </a:p>
        </p:txBody>
      </p:sp>
      <p:sp>
        <p:nvSpPr>
          <p:cNvPr id="522" name="SMS Platform"/>
          <p:cNvSpPr/>
          <p:nvPr/>
        </p:nvSpPr>
        <p:spPr>
          <a:xfrm>
            <a:off x="1351911" y="8826"/>
            <a:ext cx="2309218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latin typeface="Courier New"/>
                <a:ea typeface="Courier New"/>
                <a:cs typeface="Courier New"/>
                <a:sym typeface="Courier New"/>
              </a:defRPr>
            </a:lvl1pPr>
          </a:lstStyle>
          <a:p>
            <a:r>
              <a:t>SMS Platform</a:t>
            </a:r>
          </a:p>
        </p:txBody>
      </p:sp>
      <p:sp>
        <p:nvSpPr>
          <p:cNvPr id="523" name="Applications"/>
          <p:cNvSpPr/>
          <p:nvPr/>
        </p:nvSpPr>
        <p:spPr>
          <a:xfrm>
            <a:off x="5347791" y="8826"/>
            <a:ext cx="2309218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defRPr>
            </a:lvl1pPr>
          </a:lstStyle>
          <a:p>
            <a:r>
              <a:t>Applications</a:t>
            </a:r>
          </a:p>
        </p:txBody>
      </p:sp>
      <p:pic>
        <p:nvPicPr>
          <p:cNvPr id="524" name="Screen Shot 2017-05-01 at 10.24.21.png" descr="Screen Shot 2017-05-01 at 10.24.2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6811" y="1269529"/>
            <a:ext cx="13004801" cy="81949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"/>
          <p:cNvSpPr/>
          <p:nvPr/>
        </p:nvSpPr>
        <p:spPr>
          <a:xfrm>
            <a:off x="7783660" y="18690"/>
            <a:ext cx="2737384" cy="424774"/>
          </a:xfrm>
          <a:prstGeom prst="rect">
            <a:avLst/>
          </a:prstGeom>
          <a:solidFill>
            <a:schemeClr val="accent4">
              <a:hueOff val="384618"/>
              <a:satOff val="3869"/>
              <a:lumOff val="580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9" name="Rectangle"/>
          <p:cNvSpPr/>
          <p:nvPr/>
        </p:nvSpPr>
        <p:spPr>
          <a:xfrm>
            <a:off x="10482799" y="18690"/>
            <a:ext cx="2737384" cy="424774"/>
          </a:xfrm>
          <a:prstGeom prst="rect">
            <a:avLst/>
          </a:prstGeom>
          <a:solidFill>
            <a:srgbClr val="93C77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0" name="Rectangle"/>
          <p:cNvSpPr/>
          <p:nvPr/>
        </p:nvSpPr>
        <p:spPr>
          <a:xfrm>
            <a:off x="5044808" y="18690"/>
            <a:ext cx="2737384" cy="424774"/>
          </a:xfrm>
          <a:prstGeom prst="rect">
            <a:avLst/>
          </a:prstGeom>
          <a:solidFill>
            <a:srgbClr val="EC539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1" name="Rectangle"/>
          <p:cNvSpPr/>
          <p:nvPr/>
        </p:nvSpPr>
        <p:spPr>
          <a:xfrm>
            <a:off x="-26984" y="18690"/>
            <a:ext cx="5073665" cy="424774"/>
          </a:xfrm>
          <a:prstGeom prst="rect">
            <a:avLst/>
          </a:prstGeom>
          <a:solidFill>
            <a:srgbClr val="A6AAA9">
              <a:alpha val="47847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52" name="Rectangle"/>
          <p:cNvSpPr/>
          <p:nvPr/>
        </p:nvSpPr>
        <p:spPr>
          <a:xfrm>
            <a:off x="-26984" y="9443818"/>
            <a:ext cx="13163191" cy="312576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53" name="Semantically Mapping Science (SMS) Platform: http://sms.risis.eu"/>
          <p:cNvSpPr/>
          <p:nvPr/>
        </p:nvSpPr>
        <p:spPr>
          <a:xfrm>
            <a:off x="3948386" y="9447705"/>
            <a:ext cx="4933570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300"/>
            </a:pPr>
            <a:r>
              <a:t>Semantically Mapping Science (SMS) Platform: </a:t>
            </a:r>
            <a:r>
              <a:rPr u="sng">
                <a:hlinkClick r:id="rId3"/>
              </a:rPr>
              <a:t>http://sms.risis.eu</a:t>
            </a:r>
          </a:p>
        </p:txBody>
      </p:sp>
      <p:sp>
        <p:nvSpPr>
          <p:cNvPr id="154" name="Slide Number"/>
          <p:cNvSpPr>
            <a:spLocks noGrp="1"/>
          </p:cNvSpPr>
          <p:nvPr>
            <p:ph type="sldNum" sz="quarter" idx="4294967295"/>
          </p:nvPr>
        </p:nvSpPr>
        <p:spPr>
          <a:xfrm>
            <a:off x="12297782" y="9409605"/>
            <a:ext cx="241402" cy="381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  <p:sp>
        <p:nvSpPr>
          <p:cNvPr id="155" name="RISIS Project"/>
          <p:cNvSpPr/>
          <p:nvPr/>
        </p:nvSpPr>
        <p:spPr>
          <a:xfrm>
            <a:off x="1260456" y="8826"/>
            <a:ext cx="2492128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latin typeface="Courier New"/>
                <a:ea typeface="Courier New"/>
                <a:cs typeface="Courier New"/>
                <a:sym typeface="Courier New"/>
              </a:defRPr>
            </a:lvl1pPr>
          </a:lstStyle>
          <a:p>
            <a:r>
              <a:t>RISIS Project</a:t>
            </a:r>
          </a:p>
        </p:txBody>
      </p:sp>
      <p:pic>
        <p:nvPicPr>
          <p:cNvPr id="156" name="Screen Shot 2017-05-01 at 09.13.54.png" descr="Screen Shot 2017-05-01 at 09.13.54.png"/>
          <p:cNvPicPr>
            <a:picLocks noChangeAspect="1"/>
          </p:cNvPicPr>
          <p:nvPr/>
        </p:nvPicPr>
        <p:blipFill>
          <a:blip r:embed="rId4">
            <a:alphaModFix amt="20237"/>
            <a:extLst/>
          </a:blip>
          <a:stretch>
            <a:fillRect/>
          </a:stretch>
        </p:blipFill>
        <p:spPr>
          <a:xfrm>
            <a:off x="861650" y="660909"/>
            <a:ext cx="11103701" cy="8565463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sp>
        <p:nvSpPr>
          <p:cNvPr id="157" name="risis.eu"/>
          <p:cNvSpPr/>
          <p:nvPr/>
        </p:nvSpPr>
        <p:spPr>
          <a:xfrm>
            <a:off x="5713610" y="-1037"/>
            <a:ext cx="1577580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u="sng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  <a:hlinkClick r:id="rId5"/>
              </a:defRPr>
            </a:lvl1pPr>
          </a:lstStyle>
          <a:p>
            <a:pPr>
              <a:defRPr u="none"/>
            </a:pPr>
            <a:r>
              <a:rPr u="sng">
                <a:hlinkClick r:id="rId5"/>
              </a:rPr>
              <a:t>risis.eu</a:t>
            </a:r>
          </a:p>
        </p:txBody>
      </p:sp>
      <p:sp>
        <p:nvSpPr>
          <p:cNvPr id="159" name="Rectangle"/>
          <p:cNvSpPr/>
          <p:nvPr/>
        </p:nvSpPr>
        <p:spPr>
          <a:xfrm>
            <a:off x="2579759" y="7393129"/>
            <a:ext cx="1955304" cy="538461"/>
          </a:xfrm>
          <a:prstGeom prst="rect">
            <a:avLst/>
          </a:prstGeom>
          <a:blipFill>
            <a:blip r:embed="rId6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0" name="Rectangle"/>
          <p:cNvSpPr/>
          <p:nvPr/>
        </p:nvSpPr>
        <p:spPr>
          <a:xfrm>
            <a:off x="4573659" y="7393129"/>
            <a:ext cx="1955305" cy="538461"/>
          </a:xfrm>
          <a:prstGeom prst="rect">
            <a:avLst/>
          </a:prstGeom>
          <a:blipFill>
            <a:blip r:embed="rId6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1" name="Rectangle"/>
          <p:cNvSpPr/>
          <p:nvPr/>
        </p:nvSpPr>
        <p:spPr>
          <a:xfrm>
            <a:off x="6567558" y="7393129"/>
            <a:ext cx="1955305" cy="538461"/>
          </a:xfrm>
          <a:prstGeom prst="rect">
            <a:avLst/>
          </a:prstGeom>
          <a:blipFill>
            <a:blip r:embed="rId6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2" name="Rectangle"/>
          <p:cNvSpPr/>
          <p:nvPr/>
        </p:nvSpPr>
        <p:spPr>
          <a:xfrm>
            <a:off x="8561458" y="7393129"/>
            <a:ext cx="1955305" cy="538461"/>
          </a:xfrm>
          <a:prstGeom prst="rect">
            <a:avLst/>
          </a:prstGeom>
          <a:blipFill>
            <a:blip r:embed="rId6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3" name="Line"/>
          <p:cNvSpPr/>
          <p:nvPr/>
        </p:nvSpPr>
        <p:spPr>
          <a:xfrm flipV="1">
            <a:off x="2604910" y="8015429"/>
            <a:ext cx="1" cy="720704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64" name="Jan 2014"/>
          <p:cNvSpPr/>
          <p:nvPr/>
        </p:nvSpPr>
        <p:spPr>
          <a:xfrm>
            <a:off x="2025282" y="8819971"/>
            <a:ext cx="1159257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/>
            </a:lvl1pPr>
          </a:lstStyle>
          <a:p>
            <a:r>
              <a:t>Jan 2014</a:t>
            </a:r>
          </a:p>
        </p:txBody>
      </p:sp>
      <p:sp>
        <p:nvSpPr>
          <p:cNvPr id="165" name="Line"/>
          <p:cNvSpPr/>
          <p:nvPr/>
        </p:nvSpPr>
        <p:spPr>
          <a:xfrm flipV="1">
            <a:off x="10504310" y="8015428"/>
            <a:ext cx="1" cy="720704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66" name="Jan 2018"/>
          <p:cNvSpPr/>
          <p:nvPr/>
        </p:nvSpPr>
        <p:spPr>
          <a:xfrm>
            <a:off x="9924682" y="8819971"/>
            <a:ext cx="1159257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/>
            </a:lvl1pPr>
          </a:lstStyle>
          <a:p>
            <a:r>
              <a:t>Jan 2018</a:t>
            </a:r>
          </a:p>
        </p:txBody>
      </p:sp>
      <p:sp>
        <p:nvSpPr>
          <p:cNvPr id="167" name="Rectangle"/>
          <p:cNvSpPr/>
          <p:nvPr/>
        </p:nvSpPr>
        <p:spPr>
          <a:xfrm>
            <a:off x="9167090" y="7393129"/>
            <a:ext cx="1349673" cy="538461"/>
          </a:xfrm>
          <a:prstGeom prst="rect">
            <a:avLst/>
          </a:prstGeom>
          <a:blipFill>
            <a:blip r:embed="rId7"/>
          </a:blip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8" name="Line"/>
          <p:cNvSpPr/>
          <p:nvPr/>
        </p:nvSpPr>
        <p:spPr>
          <a:xfrm flipV="1">
            <a:off x="9170810" y="8015428"/>
            <a:ext cx="1" cy="720704"/>
          </a:xfrm>
          <a:prstGeom prst="line">
            <a:avLst/>
          </a:prstGeom>
          <a:ln w="38100" cap="rnd">
            <a:solidFill>
              <a:schemeClr val="accent2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69" name="May 2017"/>
          <p:cNvSpPr/>
          <p:nvPr/>
        </p:nvSpPr>
        <p:spPr>
          <a:xfrm>
            <a:off x="8548796" y="8819971"/>
            <a:ext cx="1244030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 b="1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May 2017</a:t>
            </a:r>
          </a:p>
        </p:txBody>
      </p:sp>
      <p:pic>
        <p:nvPicPr>
          <p:cNvPr id="170" name="Screen Shot 2017-05-01 at 09.23.00.png" descr="Screen Shot 2017-05-01 at 09.23.00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189609" y="3233188"/>
            <a:ext cx="10431262" cy="21753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Logo-RISIS-2.png" descr="Logo-RISIS-2.png"/>
          <p:cNvPicPr>
            <a:picLocks noChangeAspect="1"/>
          </p:cNvPicPr>
          <p:nvPr/>
        </p:nvPicPr>
        <p:blipFill>
          <a:blip r:embed="rId9">
            <a:alphaModFix amt="92031"/>
            <a:extLst/>
          </a:blip>
          <a:stretch>
            <a:fillRect/>
          </a:stretch>
        </p:blipFill>
        <p:spPr>
          <a:xfrm>
            <a:off x="820039" y="947083"/>
            <a:ext cx="3687415" cy="1229139"/>
          </a:xfrm>
          <a:prstGeom prst="rect">
            <a:avLst/>
          </a:prstGeom>
          <a:ln w="25400">
            <a:miter lim="400000"/>
          </a:ln>
          <a:effectLst>
            <a:reflection stA="13887" endPos="40000" dir="5400000" sy="-100000" algn="bl" rotWithShape="0"/>
          </a:effectLst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" name="pasted-image.tiff" descr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104645" y="3065051"/>
            <a:ext cx="5073666" cy="5071298"/>
          </a:xfrm>
          <a:prstGeom prst="rect">
            <a:avLst/>
          </a:prstGeom>
          <a:ln w="12700">
            <a:miter lim="400000"/>
          </a:ln>
        </p:spPr>
      </p:pic>
      <p:sp>
        <p:nvSpPr>
          <p:cNvPr id="543" name="Rectangle"/>
          <p:cNvSpPr/>
          <p:nvPr/>
        </p:nvSpPr>
        <p:spPr>
          <a:xfrm>
            <a:off x="7783660" y="18690"/>
            <a:ext cx="2737384" cy="424774"/>
          </a:xfrm>
          <a:prstGeom prst="rect">
            <a:avLst/>
          </a:prstGeom>
          <a:solidFill>
            <a:schemeClr val="accent4">
              <a:hueOff val="384618"/>
              <a:satOff val="3869"/>
              <a:lumOff val="580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44" name="Rectangle"/>
          <p:cNvSpPr/>
          <p:nvPr/>
        </p:nvSpPr>
        <p:spPr>
          <a:xfrm>
            <a:off x="10482799" y="18690"/>
            <a:ext cx="2737384" cy="424774"/>
          </a:xfrm>
          <a:prstGeom prst="rect">
            <a:avLst/>
          </a:prstGeom>
          <a:solidFill>
            <a:srgbClr val="93C77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45" name="Rectangle"/>
          <p:cNvSpPr/>
          <p:nvPr/>
        </p:nvSpPr>
        <p:spPr>
          <a:xfrm>
            <a:off x="5044808" y="18690"/>
            <a:ext cx="2737384" cy="424774"/>
          </a:xfrm>
          <a:prstGeom prst="rect">
            <a:avLst/>
          </a:prstGeom>
          <a:solidFill>
            <a:srgbClr val="EC539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46" name="Rectangle"/>
          <p:cNvSpPr/>
          <p:nvPr/>
        </p:nvSpPr>
        <p:spPr>
          <a:xfrm>
            <a:off x="-26984" y="18690"/>
            <a:ext cx="5073665" cy="424774"/>
          </a:xfrm>
          <a:prstGeom prst="rect">
            <a:avLst/>
          </a:prstGeom>
          <a:solidFill>
            <a:srgbClr val="A6AAA9">
              <a:alpha val="47847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547" name="Named Entity Recognition"/>
          <p:cNvSpPr/>
          <p:nvPr/>
        </p:nvSpPr>
        <p:spPr>
          <a:xfrm>
            <a:off x="-17769" y="439719"/>
            <a:ext cx="13449214" cy="1017432"/>
          </a:xfrm>
          <a:prstGeom prst="rect">
            <a:avLst/>
          </a:prstGeom>
          <a:solidFill>
            <a:srgbClr val="B6E4FC">
              <a:alpha val="69000"/>
            </a:srgbClr>
          </a:solidFill>
          <a:ln w="12700">
            <a:miter lim="400000"/>
          </a:ln>
          <a:effectLst>
            <a:outerShdw blurRad="50800" dist="11673" dir="5168943" rotWithShape="0">
              <a:schemeClr val="accent1">
                <a:hueOff val="47394"/>
                <a:satOff val="-25753"/>
                <a:lumOff val="-7544"/>
                <a:alpha val="32648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4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Named Entity Recognition</a:t>
            </a:r>
          </a:p>
        </p:txBody>
      </p:sp>
      <p:sp>
        <p:nvSpPr>
          <p:cNvPr id="548" name="Rectangle"/>
          <p:cNvSpPr/>
          <p:nvPr/>
        </p:nvSpPr>
        <p:spPr>
          <a:xfrm>
            <a:off x="-26984" y="9443818"/>
            <a:ext cx="13163191" cy="312576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549" name="Semantically Mapping Science (SMS) Platform: http://sms.risis.eu"/>
          <p:cNvSpPr/>
          <p:nvPr/>
        </p:nvSpPr>
        <p:spPr>
          <a:xfrm>
            <a:off x="3948386" y="9447705"/>
            <a:ext cx="4933570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300"/>
            </a:pPr>
            <a:r>
              <a:t>Semantically Mapping Science (SMS) Platform: </a:t>
            </a:r>
            <a:r>
              <a:rPr u="sng">
                <a:hlinkClick r:id="rId4"/>
              </a:rPr>
              <a:t>http://sms.risis.eu</a:t>
            </a:r>
          </a:p>
        </p:txBody>
      </p:sp>
      <p:sp>
        <p:nvSpPr>
          <p:cNvPr id="550" name="Slide Number"/>
          <p:cNvSpPr>
            <a:spLocks noGrp="1"/>
          </p:cNvSpPr>
          <p:nvPr>
            <p:ph type="sldNum" sz="quarter" idx="4294967295"/>
          </p:nvPr>
        </p:nvSpPr>
        <p:spPr>
          <a:xfrm>
            <a:off x="12234231" y="9409605"/>
            <a:ext cx="368504" cy="381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20</a:t>
            </a:fld>
            <a:endParaRPr/>
          </a:p>
        </p:txBody>
      </p:sp>
      <p:sp>
        <p:nvSpPr>
          <p:cNvPr id="551" name="SMS Platform"/>
          <p:cNvSpPr/>
          <p:nvPr/>
        </p:nvSpPr>
        <p:spPr>
          <a:xfrm>
            <a:off x="1351911" y="8826"/>
            <a:ext cx="2309218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latin typeface="Courier New"/>
                <a:ea typeface="Courier New"/>
                <a:cs typeface="Courier New"/>
                <a:sym typeface="Courier New"/>
              </a:defRPr>
            </a:lvl1pPr>
          </a:lstStyle>
          <a:p>
            <a:r>
              <a:t>SMS Platform</a:t>
            </a:r>
          </a:p>
        </p:txBody>
      </p:sp>
      <p:sp>
        <p:nvSpPr>
          <p:cNvPr id="552" name="Applications"/>
          <p:cNvSpPr/>
          <p:nvPr/>
        </p:nvSpPr>
        <p:spPr>
          <a:xfrm>
            <a:off x="5347791" y="8826"/>
            <a:ext cx="2309218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defRPr>
            </a:lvl1pPr>
          </a:lstStyle>
          <a:p>
            <a:r>
              <a:t>Applications</a:t>
            </a:r>
          </a:p>
        </p:txBody>
      </p:sp>
      <p:pic>
        <p:nvPicPr>
          <p:cNvPr id="553" name="Screen Shot 2017-01-20 at 10.50.14.png" descr="Screen Shot 2017-01-20 at 10.50.14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82777" y="2125962"/>
            <a:ext cx="7550453" cy="6949476"/>
          </a:xfrm>
          <a:prstGeom prst="rect">
            <a:avLst/>
          </a:prstGeom>
          <a:ln w="12700">
            <a:miter lim="400000"/>
          </a:ln>
        </p:spPr>
      </p:pic>
      <p:sp>
        <p:nvSpPr>
          <p:cNvPr id="554" name="NER"/>
          <p:cNvSpPr/>
          <p:nvPr/>
        </p:nvSpPr>
        <p:spPr>
          <a:xfrm>
            <a:off x="7179472" y="2471292"/>
            <a:ext cx="1270001" cy="6587946"/>
          </a:xfrm>
          <a:prstGeom prst="rect">
            <a:avLst/>
          </a:prstGeom>
          <a:blipFill>
            <a:blip r:embed="rId6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r>
              <a:t>NER</a:t>
            </a:r>
          </a:p>
        </p:txBody>
      </p:sp>
      <p:sp>
        <p:nvSpPr>
          <p:cNvPr id="555" name="Knowledge…"/>
          <p:cNvSpPr/>
          <p:nvPr/>
        </p:nvSpPr>
        <p:spPr>
          <a:xfrm>
            <a:off x="9237989" y="7046314"/>
            <a:ext cx="2806979" cy="11938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b="1">
                <a:latin typeface="Helvetica"/>
                <a:ea typeface="Helvetica"/>
                <a:cs typeface="Helvetica"/>
                <a:sym typeface="Helvetica"/>
              </a:rPr>
              <a:t>Knowledge</a:t>
            </a:r>
            <a:r>
              <a:t> </a:t>
            </a:r>
          </a:p>
          <a:p>
            <a:r>
              <a:t>Graph</a:t>
            </a:r>
          </a:p>
        </p:txBody>
      </p:sp>
      <p:sp>
        <p:nvSpPr>
          <p:cNvPr id="556" name="Taxonomy"/>
          <p:cNvSpPr/>
          <p:nvPr/>
        </p:nvSpPr>
        <p:spPr>
          <a:xfrm>
            <a:off x="9555171" y="8150071"/>
            <a:ext cx="2172615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Taxonomy</a:t>
            </a:r>
          </a:p>
        </p:txBody>
      </p:sp>
      <p:sp>
        <p:nvSpPr>
          <p:cNvPr id="557" name="Services"/>
          <p:cNvSpPr/>
          <p:nvPr/>
        </p:nvSpPr>
        <p:spPr>
          <a:xfrm>
            <a:off x="8363563" y="8826"/>
            <a:ext cx="1577579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latin typeface="Courier New"/>
                <a:ea typeface="Courier New"/>
                <a:cs typeface="Courier New"/>
                <a:sym typeface="Courier New"/>
              </a:defRPr>
            </a:lvl1pPr>
          </a:lstStyle>
          <a:p>
            <a:r>
              <a:t>Services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Rectangle"/>
          <p:cNvSpPr/>
          <p:nvPr/>
        </p:nvSpPr>
        <p:spPr>
          <a:xfrm>
            <a:off x="7783660" y="18690"/>
            <a:ext cx="2737384" cy="424774"/>
          </a:xfrm>
          <a:prstGeom prst="rect">
            <a:avLst/>
          </a:prstGeom>
          <a:solidFill>
            <a:schemeClr val="accent4">
              <a:hueOff val="384618"/>
              <a:satOff val="3869"/>
              <a:lumOff val="580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01" name="Rectangle"/>
          <p:cNvSpPr/>
          <p:nvPr/>
        </p:nvSpPr>
        <p:spPr>
          <a:xfrm>
            <a:off x="10482799" y="18690"/>
            <a:ext cx="2737384" cy="424774"/>
          </a:xfrm>
          <a:prstGeom prst="rect">
            <a:avLst/>
          </a:prstGeom>
          <a:solidFill>
            <a:srgbClr val="93C77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02" name="Rectangle"/>
          <p:cNvSpPr/>
          <p:nvPr/>
        </p:nvSpPr>
        <p:spPr>
          <a:xfrm>
            <a:off x="5044808" y="18690"/>
            <a:ext cx="2737384" cy="424774"/>
          </a:xfrm>
          <a:prstGeom prst="rect">
            <a:avLst/>
          </a:prstGeom>
          <a:solidFill>
            <a:srgbClr val="EC539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03" name="Rectangle"/>
          <p:cNvSpPr/>
          <p:nvPr/>
        </p:nvSpPr>
        <p:spPr>
          <a:xfrm>
            <a:off x="-26984" y="18690"/>
            <a:ext cx="5073665" cy="424774"/>
          </a:xfrm>
          <a:prstGeom prst="rect">
            <a:avLst/>
          </a:prstGeom>
          <a:solidFill>
            <a:srgbClr val="A6AAA9">
              <a:alpha val="47847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04" name="Geo-Enrichment"/>
          <p:cNvSpPr/>
          <p:nvPr/>
        </p:nvSpPr>
        <p:spPr>
          <a:xfrm>
            <a:off x="-17769" y="439719"/>
            <a:ext cx="13449214" cy="699805"/>
          </a:xfrm>
          <a:prstGeom prst="rect">
            <a:avLst/>
          </a:prstGeom>
          <a:solidFill>
            <a:srgbClr val="B6E4FC">
              <a:alpha val="69000"/>
            </a:srgbClr>
          </a:solidFill>
          <a:ln w="12700">
            <a:miter lim="400000"/>
          </a:ln>
          <a:effectLst>
            <a:outerShdw blurRad="50800" dist="11673" dir="5168943" rotWithShape="0">
              <a:schemeClr val="accent1">
                <a:hueOff val="47394"/>
                <a:satOff val="-25753"/>
                <a:lumOff val="-7544"/>
                <a:alpha val="32648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4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Geo-Enrichment</a:t>
            </a:r>
          </a:p>
        </p:txBody>
      </p:sp>
      <p:sp>
        <p:nvSpPr>
          <p:cNvPr id="605" name="Rectangle"/>
          <p:cNvSpPr/>
          <p:nvPr/>
        </p:nvSpPr>
        <p:spPr>
          <a:xfrm>
            <a:off x="-26984" y="9443818"/>
            <a:ext cx="13163191" cy="312576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06" name="Semantically Mapping Science (SMS) Platform: http://sms.risis.eu"/>
          <p:cNvSpPr/>
          <p:nvPr/>
        </p:nvSpPr>
        <p:spPr>
          <a:xfrm>
            <a:off x="3948386" y="9447705"/>
            <a:ext cx="4933570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300"/>
            </a:pPr>
            <a:r>
              <a:t>Semantically Mapping Science (SMS) Platform: </a:t>
            </a:r>
            <a:r>
              <a:rPr u="sng">
                <a:hlinkClick r:id="rId3"/>
              </a:rPr>
              <a:t>http://sms.risis.eu</a:t>
            </a:r>
          </a:p>
        </p:txBody>
      </p:sp>
      <p:sp>
        <p:nvSpPr>
          <p:cNvPr id="607" name="Slide Number"/>
          <p:cNvSpPr>
            <a:spLocks noGrp="1"/>
          </p:cNvSpPr>
          <p:nvPr>
            <p:ph type="sldNum" sz="quarter" idx="4294967295"/>
          </p:nvPr>
        </p:nvSpPr>
        <p:spPr>
          <a:xfrm>
            <a:off x="12234231" y="9409605"/>
            <a:ext cx="368504" cy="381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21</a:t>
            </a:fld>
            <a:endParaRPr/>
          </a:p>
        </p:txBody>
      </p:sp>
      <p:sp>
        <p:nvSpPr>
          <p:cNvPr id="608" name="SMS Platform"/>
          <p:cNvSpPr/>
          <p:nvPr/>
        </p:nvSpPr>
        <p:spPr>
          <a:xfrm>
            <a:off x="1351911" y="8826"/>
            <a:ext cx="2309218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latin typeface="Courier New"/>
                <a:ea typeface="Courier New"/>
                <a:cs typeface="Courier New"/>
                <a:sym typeface="Courier New"/>
              </a:defRPr>
            </a:lvl1pPr>
          </a:lstStyle>
          <a:p>
            <a:r>
              <a:t>SMS Platform</a:t>
            </a:r>
          </a:p>
        </p:txBody>
      </p:sp>
      <p:sp>
        <p:nvSpPr>
          <p:cNvPr id="609" name="Applications"/>
          <p:cNvSpPr/>
          <p:nvPr/>
        </p:nvSpPr>
        <p:spPr>
          <a:xfrm>
            <a:off x="5347791" y="8826"/>
            <a:ext cx="2309218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defRPr>
            </a:lvl1pPr>
          </a:lstStyle>
          <a:p>
            <a:r>
              <a:t>Applications</a:t>
            </a:r>
          </a:p>
        </p:txBody>
      </p:sp>
      <p:sp>
        <p:nvSpPr>
          <p:cNvPr id="610" name="Services"/>
          <p:cNvSpPr/>
          <p:nvPr/>
        </p:nvSpPr>
        <p:spPr>
          <a:xfrm>
            <a:off x="8363563" y="8826"/>
            <a:ext cx="1577579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latin typeface="Courier New"/>
                <a:ea typeface="Courier New"/>
                <a:cs typeface="Courier New"/>
                <a:sym typeface="Courier New"/>
              </a:defRPr>
            </a:lvl1pPr>
          </a:lstStyle>
          <a:p>
            <a:r>
              <a:t>Services</a:t>
            </a:r>
          </a:p>
        </p:txBody>
      </p:sp>
      <p:sp>
        <p:nvSpPr>
          <p:cNvPr id="611" name="Geo…"/>
          <p:cNvSpPr/>
          <p:nvPr/>
        </p:nvSpPr>
        <p:spPr>
          <a:xfrm>
            <a:off x="266330" y="4357299"/>
            <a:ext cx="4778478" cy="4969238"/>
          </a:xfrm>
          <a:prstGeom prst="ellipse">
            <a:avLst/>
          </a:prstGeom>
          <a:blipFill>
            <a:blip r:embed="rId4">
              <a:alphaModFix amt="68181"/>
            </a:blip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 algn="l">
              <a:defRPr sz="2400">
                <a:solidFill>
                  <a:srgbClr val="FFFFFF"/>
                </a:solidFill>
              </a:defRPr>
            </a:pPr>
            <a:r>
              <a:t>              Geo                           </a:t>
            </a:r>
          </a:p>
          <a:p>
            <a:pPr algn="l">
              <a:defRPr sz="2400">
                <a:solidFill>
                  <a:srgbClr val="FFFFFF"/>
                </a:solidFill>
              </a:defRPr>
            </a:pPr>
            <a:r>
              <a:t>         Boundaries</a:t>
            </a:r>
          </a:p>
        </p:txBody>
      </p:sp>
      <p:sp>
        <p:nvSpPr>
          <p:cNvPr id="612" name="Arrow"/>
          <p:cNvSpPr/>
          <p:nvPr/>
        </p:nvSpPr>
        <p:spPr>
          <a:xfrm rot="16200000" flipH="1">
            <a:off x="9105357" y="3193478"/>
            <a:ext cx="2089107" cy="733829"/>
          </a:xfrm>
          <a:prstGeom prst="rightArrow">
            <a:avLst>
              <a:gd name="adj1" fmla="val 32000"/>
              <a:gd name="adj2" fmla="val 128068"/>
            </a:avLst>
          </a:prstGeom>
          <a:solidFill>
            <a:srgbClr val="6568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613" name="Address"/>
          <p:cNvSpPr/>
          <p:nvPr/>
        </p:nvSpPr>
        <p:spPr>
          <a:xfrm>
            <a:off x="1041202" y="1902975"/>
            <a:ext cx="1959129" cy="659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7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Address</a:t>
            </a:r>
          </a:p>
        </p:txBody>
      </p:sp>
      <p:sp>
        <p:nvSpPr>
          <p:cNvPr id="614" name="Arrow"/>
          <p:cNvSpPr/>
          <p:nvPr/>
        </p:nvSpPr>
        <p:spPr>
          <a:xfrm>
            <a:off x="3158798" y="1916595"/>
            <a:ext cx="5375358" cy="733829"/>
          </a:xfrm>
          <a:prstGeom prst="rightArrow">
            <a:avLst>
              <a:gd name="adj1" fmla="val 32000"/>
              <a:gd name="adj2" fmla="val 110762"/>
            </a:avLst>
          </a:prstGeom>
          <a:solidFill>
            <a:srgbClr val="A95648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615" name="FUA"/>
          <p:cNvSpPr/>
          <p:nvPr/>
        </p:nvSpPr>
        <p:spPr>
          <a:xfrm>
            <a:off x="9631217" y="7355598"/>
            <a:ext cx="1037388" cy="647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FUA</a:t>
            </a:r>
          </a:p>
        </p:txBody>
      </p:sp>
      <p:sp>
        <p:nvSpPr>
          <p:cNvPr id="616" name="Administrative Boundaries"/>
          <p:cNvSpPr/>
          <p:nvPr/>
        </p:nvSpPr>
        <p:spPr>
          <a:xfrm>
            <a:off x="7534675" y="4539953"/>
            <a:ext cx="5230471" cy="5851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Administrative Boundaries</a:t>
            </a:r>
          </a:p>
        </p:txBody>
      </p:sp>
      <p:sp>
        <p:nvSpPr>
          <p:cNvPr id="617" name="Arrow"/>
          <p:cNvSpPr/>
          <p:nvPr/>
        </p:nvSpPr>
        <p:spPr>
          <a:xfrm rot="16200000" flipH="1">
            <a:off x="9105357" y="5928211"/>
            <a:ext cx="2089107" cy="733829"/>
          </a:xfrm>
          <a:prstGeom prst="rightArrow">
            <a:avLst>
              <a:gd name="adj1" fmla="val 32000"/>
              <a:gd name="adj2" fmla="val 128068"/>
            </a:avLst>
          </a:prstGeom>
          <a:solidFill>
            <a:srgbClr val="6568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pic>
        <p:nvPicPr>
          <p:cNvPr id="618" name="pasted-image.png" descr="pasted-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868523" y="5505705"/>
            <a:ext cx="2562776" cy="949133"/>
          </a:xfrm>
          <a:prstGeom prst="rect">
            <a:avLst/>
          </a:prstGeom>
          <a:ln w="12700">
            <a:miter lim="400000"/>
          </a:ln>
        </p:spPr>
      </p:pic>
      <p:sp>
        <p:nvSpPr>
          <p:cNvPr id="619" name="Coordinates"/>
          <p:cNvSpPr/>
          <p:nvPr/>
        </p:nvSpPr>
        <p:spPr>
          <a:xfrm>
            <a:off x="8788961" y="1940154"/>
            <a:ext cx="2484832" cy="5851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Coordinates</a:t>
            </a:r>
          </a:p>
        </p:txBody>
      </p:sp>
      <p:pic>
        <p:nvPicPr>
          <p:cNvPr id="620" name="pasted-image.png" descr="pasted-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868523" y="2867866"/>
            <a:ext cx="2562776" cy="949134"/>
          </a:xfrm>
          <a:prstGeom prst="rect">
            <a:avLst/>
          </a:prstGeom>
          <a:ln w="12700">
            <a:miter lim="400000"/>
          </a:ln>
        </p:spPr>
      </p:pic>
      <p:pic>
        <p:nvPicPr>
          <p:cNvPr id="621" name="pasted-image.png" descr="pasted-imag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880573" y="1495874"/>
            <a:ext cx="2978126" cy="1575272"/>
          </a:xfrm>
          <a:prstGeom prst="rect">
            <a:avLst/>
          </a:prstGeom>
          <a:ln w="12700">
            <a:miter lim="400000"/>
          </a:ln>
        </p:spPr>
      </p:pic>
      <p:sp>
        <p:nvSpPr>
          <p:cNvPr id="622" name="geocode"/>
          <p:cNvSpPr/>
          <p:nvPr/>
        </p:nvSpPr>
        <p:spPr>
          <a:xfrm>
            <a:off x="4589380" y="1256805"/>
            <a:ext cx="1223988" cy="4487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3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geocode</a:t>
            </a:r>
          </a:p>
        </p:txBody>
      </p:sp>
      <p:sp>
        <p:nvSpPr>
          <p:cNvPr id="623" name="Geo Statistical…"/>
          <p:cNvSpPr/>
          <p:nvPr/>
        </p:nvSpPr>
        <p:spPr>
          <a:xfrm>
            <a:off x="3472870" y="4357299"/>
            <a:ext cx="4742374" cy="4969238"/>
          </a:xfrm>
          <a:prstGeom prst="ellipse">
            <a:avLst/>
          </a:prstGeom>
          <a:blipFill>
            <a:blip r:embed="rId7">
              <a:alphaModFix amt="57429"/>
            </a:blip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r>
              <a:t>             Geo Statistical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           Data</a:t>
            </a:r>
          </a:p>
        </p:txBody>
      </p:sp>
      <p:sp>
        <p:nvSpPr>
          <p:cNvPr id="624" name="FUA"/>
          <p:cNvSpPr/>
          <p:nvPr/>
        </p:nvSpPr>
        <p:spPr>
          <a:xfrm>
            <a:off x="3679431" y="6047596"/>
            <a:ext cx="1215076" cy="17645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algn="l"/>
            <a:r>
              <a:rPr dirty="0"/>
              <a:t>F</a:t>
            </a:r>
            <a:r>
              <a:rPr lang="en-US" sz="2000" dirty="0"/>
              <a:t>untional</a:t>
            </a:r>
            <a:endParaRPr lang="en-US" sz="1600" dirty="0"/>
          </a:p>
          <a:p>
            <a:pPr algn="l"/>
            <a:r>
              <a:rPr dirty="0"/>
              <a:t>U</a:t>
            </a:r>
            <a:r>
              <a:rPr lang="en-US" sz="2000" dirty="0"/>
              <a:t>rban</a:t>
            </a:r>
            <a:endParaRPr lang="en-US" sz="1600" dirty="0"/>
          </a:p>
          <a:p>
            <a:pPr algn="l"/>
            <a:r>
              <a:rPr dirty="0"/>
              <a:t>A</a:t>
            </a:r>
            <a:r>
              <a:rPr lang="en-US" sz="2000" dirty="0"/>
              <a:t>rea</a:t>
            </a:r>
            <a:endParaRPr dirty="0"/>
          </a:p>
        </p:txBody>
      </p:sp>
      <p:sp>
        <p:nvSpPr>
          <p:cNvPr id="627" name="Connection Line"/>
          <p:cNvSpPr/>
          <p:nvPr/>
        </p:nvSpPr>
        <p:spPr>
          <a:xfrm>
            <a:off x="2793474" y="3171811"/>
            <a:ext cx="7303568" cy="12021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8073" extrusionOk="0">
                <a:moveTo>
                  <a:pt x="0" y="18073"/>
                </a:moveTo>
                <a:cubicBezTo>
                  <a:pt x="2815" y="1733"/>
                  <a:pt x="10015" y="-3527"/>
                  <a:pt x="21600" y="2294"/>
                </a:cubicBezTo>
              </a:path>
            </a:pathLst>
          </a:custGeom>
          <a:ln w="25400" cap="rnd">
            <a:solidFill>
              <a:srgbClr val="000000"/>
            </a:solidFill>
            <a:custDash>
              <a:ds d="100000" sp="200000"/>
            </a:custDash>
          </a:ln>
        </p:spPr>
        <p:txBody>
          <a:bodyPr/>
          <a:lstStyle/>
          <a:p>
            <a:endParaRPr/>
          </a:p>
        </p:txBody>
      </p:sp>
      <p:sp>
        <p:nvSpPr>
          <p:cNvPr id="628" name="Connection Line"/>
          <p:cNvSpPr/>
          <p:nvPr/>
        </p:nvSpPr>
        <p:spPr>
          <a:xfrm>
            <a:off x="7163587" y="5603019"/>
            <a:ext cx="2699959" cy="2930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11" extrusionOk="0">
                <a:moveTo>
                  <a:pt x="0" y="14598"/>
                </a:moveTo>
                <a:cubicBezTo>
                  <a:pt x="7903" y="-5389"/>
                  <a:pt x="15103" y="-4851"/>
                  <a:pt x="21600" y="16211"/>
                </a:cubicBezTo>
              </a:path>
            </a:pathLst>
          </a:custGeom>
          <a:ln w="25400" cap="rnd">
            <a:solidFill>
              <a:srgbClr val="000000"/>
            </a:solidFill>
            <a:custDash>
              <a:ds d="100000" sp="200000"/>
            </a:custDash>
          </a:ln>
        </p:spPr>
        <p:txBody>
          <a:bodyPr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Rectangle"/>
          <p:cNvSpPr/>
          <p:nvPr/>
        </p:nvSpPr>
        <p:spPr>
          <a:xfrm>
            <a:off x="7783660" y="18690"/>
            <a:ext cx="2737384" cy="424774"/>
          </a:xfrm>
          <a:prstGeom prst="rect">
            <a:avLst/>
          </a:prstGeom>
          <a:solidFill>
            <a:schemeClr val="accent4">
              <a:hueOff val="384618"/>
              <a:satOff val="3869"/>
              <a:lumOff val="580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75" name="Rectangle"/>
          <p:cNvSpPr/>
          <p:nvPr/>
        </p:nvSpPr>
        <p:spPr>
          <a:xfrm>
            <a:off x="10482799" y="18690"/>
            <a:ext cx="2737384" cy="424774"/>
          </a:xfrm>
          <a:prstGeom prst="rect">
            <a:avLst/>
          </a:prstGeom>
          <a:solidFill>
            <a:srgbClr val="93C77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76" name="Rectangle"/>
          <p:cNvSpPr/>
          <p:nvPr/>
        </p:nvSpPr>
        <p:spPr>
          <a:xfrm>
            <a:off x="5044808" y="18690"/>
            <a:ext cx="2737384" cy="424774"/>
          </a:xfrm>
          <a:prstGeom prst="rect">
            <a:avLst/>
          </a:prstGeom>
          <a:solidFill>
            <a:srgbClr val="EC539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77" name="Rectangle"/>
          <p:cNvSpPr/>
          <p:nvPr/>
        </p:nvSpPr>
        <p:spPr>
          <a:xfrm>
            <a:off x="-26984" y="18690"/>
            <a:ext cx="5073665" cy="424774"/>
          </a:xfrm>
          <a:prstGeom prst="rect">
            <a:avLst/>
          </a:prstGeom>
          <a:solidFill>
            <a:srgbClr val="A6AAA9">
              <a:alpha val="47847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578" name="Google Spreadsheet Add-on"/>
          <p:cNvSpPr/>
          <p:nvPr/>
        </p:nvSpPr>
        <p:spPr>
          <a:xfrm>
            <a:off x="-17769" y="439719"/>
            <a:ext cx="13449214" cy="1017432"/>
          </a:xfrm>
          <a:prstGeom prst="rect">
            <a:avLst/>
          </a:prstGeom>
          <a:solidFill>
            <a:srgbClr val="B6E4FC">
              <a:alpha val="69000"/>
            </a:srgbClr>
          </a:solidFill>
          <a:ln w="12700">
            <a:miter lim="400000"/>
          </a:ln>
          <a:effectLst>
            <a:outerShdw blurRad="50800" dist="11673" dir="5168943" rotWithShape="0">
              <a:schemeClr val="accent1">
                <a:hueOff val="47394"/>
                <a:satOff val="-25753"/>
                <a:lumOff val="-7544"/>
                <a:alpha val="32648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4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Google Spreadsheet Add-on</a:t>
            </a:r>
          </a:p>
        </p:txBody>
      </p:sp>
      <p:sp>
        <p:nvSpPr>
          <p:cNvPr id="579" name="Rectangle"/>
          <p:cNvSpPr/>
          <p:nvPr/>
        </p:nvSpPr>
        <p:spPr>
          <a:xfrm>
            <a:off x="-26984" y="9443818"/>
            <a:ext cx="13163191" cy="312576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580" name="Semantically Mapping Science (SMS) Platform: http://sms.risis.eu"/>
          <p:cNvSpPr/>
          <p:nvPr/>
        </p:nvSpPr>
        <p:spPr>
          <a:xfrm>
            <a:off x="3948386" y="9447705"/>
            <a:ext cx="4933570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300"/>
            </a:pPr>
            <a:r>
              <a:t>Semantically Mapping Science (SMS) Platform: </a:t>
            </a:r>
            <a:r>
              <a:rPr u="sng">
                <a:hlinkClick r:id="rId2"/>
              </a:rPr>
              <a:t>http://sms.risis.eu</a:t>
            </a:r>
          </a:p>
        </p:txBody>
      </p:sp>
      <p:sp>
        <p:nvSpPr>
          <p:cNvPr id="581" name="Slide Number"/>
          <p:cNvSpPr>
            <a:spLocks noGrp="1"/>
          </p:cNvSpPr>
          <p:nvPr>
            <p:ph type="sldNum" sz="quarter" idx="4294967295"/>
          </p:nvPr>
        </p:nvSpPr>
        <p:spPr>
          <a:xfrm>
            <a:off x="12234231" y="9409605"/>
            <a:ext cx="368504" cy="381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22</a:t>
            </a:fld>
            <a:endParaRPr/>
          </a:p>
        </p:txBody>
      </p:sp>
      <p:sp>
        <p:nvSpPr>
          <p:cNvPr id="582" name="SMS Platform"/>
          <p:cNvSpPr/>
          <p:nvPr/>
        </p:nvSpPr>
        <p:spPr>
          <a:xfrm>
            <a:off x="1351911" y="8826"/>
            <a:ext cx="2309218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latin typeface="Courier New"/>
                <a:ea typeface="Courier New"/>
                <a:cs typeface="Courier New"/>
                <a:sym typeface="Courier New"/>
              </a:defRPr>
            </a:lvl1pPr>
          </a:lstStyle>
          <a:p>
            <a:r>
              <a:t>SMS Platform</a:t>
            </a:r>
          </a:p>
        </p:txBody>
      </p:sp>
      <p:sp>
        <p:nvSpPr>
          <p:cNvPr id="583" name="Applications"/>
          <p:cNvSpPr/>
          <p:nvPr/>
        </p:nvSpPr>
        <p:spPr>
          <a:xfrm>
            <a:off x="5347791" y="8826"/>
            <a:ext cx="2309218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defRPr>
            </a:lvl1pPr>
          </a:lstStyle>
          <a:p>
            <a:r>
              <a:t>Applications</a:t>
            </a:r>
          </a:p>
        </p:txBody>
      </p:sp>
      <p:pic>
        <p:nvPicPr>
          <p:cNvPr id="584" name="googleAddson.png" descr="googleAddson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14957" y="1608475"/>
            <a:ext cx="10797087" cy="7145286"/>
          </a:xfrm>
          <a:prstGeom prst="rect">
            <a:avLst/>
          </a:prstGeom>
          <a:ln w="12700">
            <a:miter lim="400000"/>
          </a:ln>
        </p:spPr>
      </p:pic>
      <p:sp>
        <p:nvSpPr>
          <p:cNvPr id="585" name="https://youtu.be/qZGDD5RN7pI?list=PLSBPxopOi20XPOn1sGBthbNtXIUOqM_4b"/>
          <p:cNvSpPr/>
          <p:nvPr/>
        </p:nvSpPr>
        <p:spPr>
          <a:xfrm>
            <a:off x="1542675" y="8882889"/>
            <a:ext cx="10328327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spcBef>
                <a:spcPts val="4200"/>
              </a:spcBef>
              <a:defRPr sz="2200"/>
            </a:pPr>
            <a:r>
              <a:t> </a:t>
            </a:r>
            <a:r>
              <a:rPr u="sng">
                <a:hlinkClick r:id="rId4"/>
              </a:rPr>
              <a:t>https://youtu.be/qZGDD5RN7pI?list=PLSBPxopOi20XPOn1sGBthbNtXIUOqM_4b</a:t>
            </a:r>
          </a:p>
        </p:txBody>
      </p:sp>
      <p:sp>
        <p:nvSpPr>
          <p:cNvPr id="586" name="Services"/>
          <p:cNvSpPr/>
          <p:nvPr/>
        </p:nvSpPr>
        <p:spPr>
          <a:xfrm>
            <a:off x="8363563" y="8826"/>
            <a:ext cx="1577579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latin typeface="Courier New"/>
                <a:ea typeface="Courier New"/>
                <a:cs typeface="Courier New"/>
                <a:sym typeface="Courier New"/>
              </a:defRPr>
            </a:lvl1pPr>
          </a:lstStyle>
          <a:p>
            <a:r>
              <a:t>Services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Rectangle"/>
          <p:cNvSpPr/>
          <p:nvPr/>
        </p:nvSpPr>
        <p:spPr>
          <a:xfrm>
            <a:off x="7783660" y="18690"/>
            <a:ext cx="2737384" cy="424774"/>
          </a:xfrm>
          <a:prstGeom prst="rect">
            <a:avLst/>
          </a:prstGeom>
          <a:solidFill>
            <a:schemeClr val="accent4">
              <a:hueOff val="384618"/>
              <a:satOff val="3869"/>
              <a:lumOff val="580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44" name="Rectangle"/>
          <p:cNvSpPr/>
          <p:nvPr/>
        </p:nvSpPr>
        <p:spPr>
          <a:xfrm>
            <a:off x="10482799" y="18690"/>
            <a:ext cx="2737384" cy="424774"/>
          </a:xfrm>
          <a:prstGeom prst="rect">
            <a:avLst/>
          </a:prstGeom>
          <a:solidFill>
            <a:srgbClr val="93C77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45" name="Rectangle"/>
          <p:cNvSpPr/>
          <p:nvPr/>
        </p:nvSpPr>
        <p:spPr>
          <a:xfrm>
            <a:off x="5044808" y="18690"/>
            <a:ext cx="2737384" cy="424774"/>
          </a:xfrm>
          <a:prstGeom prst="rect">
            <a:avLst/>
          </a:prstGeom>
          <a:solidFill>
            <a:srgbClr val="EC539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46" name="Rectangle"/>
          <p:cNvSpPr/>
          <p:nvPr/>
        </p:nvSpPr>
        <p:spPr>
          <a:xfrm>
            <a:off x="-26984" y="18690"/>
            <a:ext cx="5073665" cy="424774"/>
          </a:xfrm>
          <a:prstGeom prst="rect">
            <a:avLst/>
          </a:prstGeom>
          <a:solidFill>
            <a:srgbClr val="A6AAA9">
              <a:alpha val="47847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47" name="Rectangle"/>
          <p:cNvSpPr/>
          <p:nvPr/>
        </p:nvSpPr>
        <p:spPr>
          <a:xfrm>
            <a:off x="-26984" y="9443818"/>
            <a:ext cx="13163191" cy="312576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48" name="Semantically Mapping Science (SMS) Platform: http://sms.risis.eu"/>
          <p:cNvSpPr/>
          <p:nvPr/>
        </p:nvSpPr>
        <p:spPr>
          <a:xfrm>
            <a:off x="3948386" y="9447705"/>
            <a:ext cx="4933570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300"/>
            </a:pPr>
            <a:r>
              <a:t>Semantically Mapping Science (SMS) Platform: </a:t>
            </a:r>
            <a:r>
              <a:rPr u="sng">
                <a:hlinkClick r:id="rId2"/>
              </a:rPr>
              <a:t>http://sms.risis.eu</a:t>
            </a:r>
          </a:p>
        </p:txBody>
      </p:sp>
      <p:sp>
        <p:nvSpPr>
          <p:cNvPr id="649" name="Slide Number"/>
          <p:cNvSpPr>
            <a:spLocks noGrp="1"/>
          </p:cNvSpPr>
          <p:nvPr>
            <p:ph type="sldNum" sz="quarter" idx="4294967295"/>
          </p:nvPr>
        </p:nvSpPr>
        <p:spPr>
          <a:xfrm>
            <a:off x="12234231" y="9409605"/>
            <a:ext cx="368504" cy="381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23</a:t>
            </a:fld>
            <a:endParaRPr/>
          </a:p>
        </p:txBody>
      </p:sp>
      <p:sp>
        <p:nvSpPr>
          <p:cNvPr id="650" name="SMS Platform"/>
          <p:cNvSpPr/>
          <p:nvPr/>
        </p:nvSpPr>
        <p:spPr>
          <a:xfrm>
            <a:off x="1351911" y="8826"/>
            <a:ext cx="2309218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latin typeface="Courier New"/>
                <a:ea typeface="Courier New"/>
                <a:cs typeface="Courier New"/>
                <a:sym typeface="Courier New"/>
              </a:defRPr>
            </a:lvl1pPr>
          </a:lstStyle>
          <a:p>
            <a:r>
              <a:t>SMS Platform</a:t>
            </a:r>
          </a:p>
        </p:txBody>
      </p:sp>
      <p:pic>
        <p:nvPicPr>
          <p:cNvPr id="651" name="pasted-image.png" descr="pasted-image.png"/>
          <p:cNvPicPr>
            <a:picLocks noChangeAspect="1"/>
          </p:cNvPicPr>
          <p:nvPr/>
        </p:nvPicPr>
        <p:blipFill>
          <a:blip r:embed="rId3">
            <a:extLst/>
          </a:blip>
          <a:srcRect r="8580"/>
          <a:stretch>
            <a:fillRect/>
          </a:stretch>
        </p:blipFill>
        <p:spPr>
          <a:xfrm>
            <a:off x="-1" y="1449599"/>
            <a:ext cx="13004801" cy="8001770"/>
          </a:xfrm>
          <a:prstGeom prst="rect">
            <a:avLst/>
          </a:prstGeom>
          <a:ln w="12700">
            <a:miter lim="400000"/>
          </a:ln>
        </p:spPr>
      </p:pic>
      <p:sp>
        <p:nvSpPr>
          <p:cNvPr id="652" name="Interlinking"/>
          <p:cNvSpPr/>
          <p:nvPr/>
        </p:nvSpPr>
        <p:spPr>
          <a:xfrm>
            <a:off x="-17769" y="439719"/>
            <a:ext cx="13449214" cy="1017432"/>
          </a:xfrm>
          <a:prstGeom prst="rect">
            <a:avLst/>
          </a:prstGeom>
          <a:solidFill>
            <a:srgbClr val="B6E4FC">
              <a:alpha val="69000"/>
            </a:srgbClr>
          </a:solidFill>
          <a:ln w="12700">
            <a:miter lim="400000"/>
          </a:ln>
          <a:effectLst>
            <a:outerShdw blurRad="50800" dist="11673" dir="5168943" rotWithShape="0">
              <a:schemeClr val="accent1">
                <a:hueOff val="47394"/>
                <a:satOff val="-25753"/>
                <a:lumOff val="-7544"/>
                <a:alpha val="32648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4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Interlinking</a:t>
            </a:r>
          </a:p>
        </p:txBody>
      </p:sp>
      <p:sp>
        <p:nvSpPr>
          <p:cNvPr id="653" name="Applications"/>
          <p:cNvSpPr/>
          <p:nvPr/>
        </p:nvSpPr>
        <p:spPr>
          <a:xfrm>
            <a:off x="5347791" y="8826"/>
            <a:ext cx="2309218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defRPr>
            </a:lvl1pPr>
          </a:lstStyle>
          <a:p>
            <a:r>
              <a:t>Applications</a:t>
            </a:r>
          </a:p>
        </p:txBody>
      </p:sp>
      <p:sp>
        <p:nvSpPr>
          <p:cNvPr id="654" name="Services"/>
          <p:cNvSpPr/>
          <p:nvPr/>
        </p:nvSpPr>
        <p:spPr>
          <a:xfrm>
            <a:off x="8363563" y="8826"/>
            <a:ext cx="1577579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latin typeface="Courier New"/>
                <a:ea typeface="Courier New"/>
                <a:cs typeface="Courier New"/>
                <a:sym typeface="Courier New"/>
              </a:defRPr>
            </a:lvl1pPr>
          </a:lstStyle>
          <a:p>
            <a:r>
              <a:t>Services</a:t>
            </a:r>
          </a:p>
        </p:txBody>
      </p:sp>
      <p:sp>
        <p:nvSpPr>
          <p:cNvPr id="655" name="Use Global Unique Identifiers in your data as much as possible."/>
          <p:cNvSpPr/>
          <p:nvPr/>
        </p:nvSpPr>
        <p:spPr>
          <a:xfrm>
            <a:off x="5017012" y="5046285"/>
            <a:ext cx="7823331" cy="3530609"/>
          </a:xfrm>
          <a:prstGeom prst="rect">
            <a:avLst/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400"/>
            </a:pPr>
            <a:endParaRPr/>
          </a:p>
          <a:p>
            <a:pPr>
              <a:defRPr sz="4000"/>
            </a:pPr>
            <a:r>
              <a:t>Use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Global Unique Identifiers</a:t>
            </a:r>
            <a:r>
              <a:t> in your data as much as possible.</a:t>
            </a:r>
          </a:p>
          <a:p>
            <a:pPr>
              <a:defRPr sz="2400"/>
            </a:pPr>
            <a:endParaRPr/>
          </a:p>
          <a:p>
            <a:pPr>
              <a:defRPr sz="2400"/>
            </a:pPr>
            <a:endParaRPr/>
          </a:p>
          <a:p>
            <a:pPr>
              <a:defRPr sz="2400"/>
            </a:pPr>
            <a:endParaRPr/>
          </a:p>
          <a:p>
            <a:pPr>
              <a:defRPr sz="2400"/>
            </a:pPr>
            <a:endParaRPr/>
          </a:p>
        </p:txBody>
      </p:sp>
      <p:pic>
        <p:nvPicPr>
          <p:cNvPr id="656" name="pasted-image.tiff" descr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950777" y="6855690"/>
            <a:ext cx="2309218" cy="2461036"/>
          </a:xfrm>
          <a:prstGeom prst="rect">
            <a:avLst/>
          </a:prstGeom>
          <a:ln w="12700">
            <a:miter lim="400000"/>
          </a:ln>
        </p:spPr>
      </p:pic>
      <p:pic>
        <p:nvPicPr>
          <p:cNvPr id="657" name="pasted-image.tiff" descr="pasted-image.tif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716559" y="6803170"/>
            <a:ext cx="1973321" cy="1638399"/>
          </a:xfrm>
          <a:prstGeom prst="rect">
            <a:avLst/>
          </a:prstGeom>
          <a:ln w="12700">
            <a:miter lim="400000"/>
          </a:ln>
        </p:spPr>
      </p:pic>
      <p:pic>
        <p:nvPicPr>
          <p:cNvPr id="658" name="pasted-image.tiff" descr="pasted-image.tif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359400" y="6799282"/>
            <a:ext cx="1847819" cy="1638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59" name="pasted-image.tiff" descr="pasted-image.tif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610927" y="7026335"/>
            <a:ext cx="1472407" cy="444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6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6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3" presetClass="entr" presetSubtype="16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6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6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3" presetClass="entr" presetSubtype="16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6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6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" grpId="2" animBg="1" advAuto="0"/>
      <p:bldP spid="656" grpId="1" animBg="1" advAuto="0"/>
      <p:bldP spid="657" grpId="4" animBg="1" advAuto="0"/>
      <p:bldP spid="658" grpId="3" animBg="1" advAuto="0"/>
      <p:bldP spid="659" grpId="5" animBg="1" advAuto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Rectangle"/>
          <p:cNvSpPr/>
          <p:nvPr/>
        </p:nvSpPr>
        <p:spPr>
          <a:xfrm>
            <a:off x="7783660" y="18690"/>
            <a:ext cx="2737384" cy="424774"/>
          </a:xfrm>
          <a:prstGeom prst="rect">
            <a:avLst/>
          </a:prstGeom>
          <a:solidFill>
            <a:schemeClr val="accent4">
              <a:hueOff val="384618"/>
              <a:satOff val="3869"/>
              <a:lumOff val="580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62" name="Rectangle"/>
          <p:cNvSpPr/>
          <p:nvPr/>
        </p:nvSpPr>
        <p:spPr>
          <a:xfrm>
            <a:off x="10482799" y="18690"/>
            <a:ext cx="2737384" cy="424774"/>
          </a:xfrm>
          <a:prstGeom prst="rect">
            <a:avLst/>
          </a:prstGeom>
          <a:solidFill>
            <a:srgbClr val="93C77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63" name="Rectangle"/>
          <p:cNvSpPr/>
          <p:nvPr/>
        </p:nvSpPr>
        <p:spPr>
          <a:xfrm>
            <a:off x="5044808" y="18690"/>
            <a:ext cx="2737384" cy="424774"/>
          </a:xfrm>
          <a:prstGeom prst="rect">
            <a:avLst/>
          </a:prstGeom>
          <a:solidFill>
            <a:srgbClr val="EC539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64" name="Rectangle"/>
          <p:cNvSpPr/>
          <p:nvPr/>
        </p:nvSpPr>
        <p:spPr>
          <a:xfrm>
            <a:off x="-26984" y="18690"/>
            <a:ext cx="5073665" cy="424774"/>
          </a:xfrm>
          <a:prstGeom prst="rect">
            <a:avLst/>
          </a:prstGeom>
          <a:solidFill>
            <a:srgbClr val="A6AAA9">
              <a:alpha val="47847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65" name="Rectangle"/>
          <p:cNvSpPr/>
          <p:nvPr/>
        </p:nvSpPr>
        <p:spPr>
          <a:xfrm>
            <a:off x="-26984" y="9443818"/>
            <a:ext cx="13163191" cy="312576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66" name="Semantically Mapping Science (SMS) Platform: http://sms.risis.eu"/>
          <p:cNvSpPr/>
          <p:nvPr/>
        </p:nvSpPr>
        <p:spPr>
          <a:xfrm>
            <a:off x="3948386" y="9447705"/>
            <a:ext cx="4933570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300"/>
            </a:pPr>
            <a:r>
              <a:t>Semantically Mapping Science (SMS) Platform: </a:t>
            </a:r>
            <a:r>
              <a:rPr u="sng">
                <a:hlinkClick r:id="rId3"/>
              </a:rPr>
              <a:t>http://sms.risis.eu</a:t>
            </a:r>
          </a:p>
        </p:txBody>
      </p:sp>
      <p:sp>
        <p:nvSpPr>
          <p:cNvPr id="667" name="Slide Number"/>
          <p:cNvSpPr>
            <a:spLocks noGrp="1"/>
          </p:cNvSpPr>
          <p:nvPr>
            <p:ph type="sldNum" sz="quarter" idx="4294967295"/>
          </p:nvPr>
        </p:nvSpPr>
        <p:spPr>
          <a:xfrm>
            <a:off x="12234231" y="9409605"/>
            <a:ext cx="368504" cy="381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24</a:t>
            </a:fld>
            <a:endParaRPr/>
          </a:p>
        </p:txBody>
      </p:sp>
      <p:sp>
        <p:nvSpPr>
          <p:cNvPr id="668" name="SMS Platform"/>
          <p:cNvSpPr/>
          <p:nvPr/>
        </p:nvSpPr>
        <p:spPr>
          <a:xfrm>
            <a:off x="1351911" y="8826"/>
            <a:ext cx="2309218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latin typeface="Courier New"/>
                <a:ea typeface="Courier New"/>
                <a:cs typeface="Courier New"/>
                <a:sym typeface="Courier New"/>
              </a:defRPr>
            </a:lvl1pPr>
          </a:lstStyle>
          <a:p>
            <a:r>
              <a:t>SMS Platform</a:t>
            </a:r>
          </a:p>
        </p:txBody>
      </p:sp>
      <p:sp>
        <p:nvSpPr>
          <p:cNvPr id="669" name="Interlinking"/>
          <p:cNvSpPr/>
          <p:nvPr/>
        </p:nvSpPr>
        <p:spPr>
          <a:xfrm>
            <a:off x="-17769" y="439719"/>
            <a:ext cx="13449214" cy="834525"/>
          </a:xfrm>
          <a:prstGeom prst="rect">
            <a:avLst/>
          </a:prstGeom>
          <a:solidFill>
            <a:srgbClr val="B6E4FC">
              <a:alpha val="69000"/>
            </a:srgbClr>
          </a:solidFill>
          <a:ln w="12700">
            <a:miter lim="400000"/>
          </a:ln>
          <a:effectLst>
            <a:outerShdw blurRad="50800" dist="11673" dir="5168943" rotWithShape="0">
              <a:schemeClr val="accent1">
                <a:hueOff val="47394"/>
                <a:satOff val="-25753"/>
                <a:lumOff val="-7544"/>
                <a:alpha val="32648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4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Interlinking</a:t>
            </a:r>
          </a:p>
        </p:txBody>
      </p:sp>
      <p:sp>
        <p:nvSpPr>
          <p:cNvPr id="670" name="Applications"/>
          <p:cNvSpPr/>
          <p:nvPr/>
        </p:nvSpPr>
        <p:spPr>
          <a:xfrm>
            <a:off x="5347791" y="8826"/>
            <a:ext cx="2309218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defRPr>
            </a:lvl1pPr>
          </a:lstStyle>
          <a:p>
            <a:r>
              <a:t>Applications</a:t>
            </a:r>
          </a:p>
        </p:txBody>
      </p:sp>
      <p:sp>
        <p:nvSpPr>
          <p:cNvPr id="671" name="Services"/>
          <p:cNvSpPr/>
          <p:nvPr/>
        </p:nvSpPr>
        <p:spPr>
          <a:xfrm>
            <a:off x="8363563" y="8826"/>
            <a:ext cx="1577579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latin typeface="Courier New"/>
                <a:ea typeface="Courier New"/>
                <a:cs typeface="Courier New"/>
                <a:sym typeface="Courier New"/>
              </a:defRPr>
            </a:lvl1pPr>
          </a:lstStyle>
          <a:p>
            <a:r>
              <a:t>Services</a:t>
            </a:r>
          </a:p>
        </p:txBody>
      </p:sp>
      <p:sp>
        <p:nvSpPr>
          <p:cNvPr id="672" name="Schema/Data Alignment"/>
          <p:cNvSpPr/>
          <p:nvPr/>
        </p:nvSpPr>
        <p:spPr>
          <a:xfrm>
            <a:off x="4411257" y="8640040"/>
            <a:ext cx="5068978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Schema/Data Alignment</a:t>
            </a:r>
          </a:p>
        </p:txBody>
      </p:sp>
      <p:pic>
        <p:nvPicPr>
          <p:cNvPr id="673" name="pasted-image.tiff" descr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733116" y="1732688"/>
            <a:ext cx="8114139" cy="4468105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674" name="pasted-image.tiff" descr="pasted-image.tif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4131" y="1331011"/>
            <a:ext cx="7474547" cy="5744770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675" name="pasted-image.tiff" descr="pasted-image.tif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617863" y="5274693"/>
            <a:ext cx="5068977" cy="3205383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676" name="pasted-image.tiff" descr="pasted-image.tif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920825" y="1173624"/>
            <a:ext cx="3828021" cy="3706111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677" name="pasted-image.tiff" descr="pasted-image.tif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432097" y="6660170"/>
            <a:ext cx="2642549" cy="2752783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Rectangle"/>
          <p:cNvSpPr/>
          <p:nvPr/>
        </p:nvSpPr>
        <p:spPr>
          <a:xfrm>
            <a:off x="7783660" y="18690"/>
            <a:ext cx="2737384" cy="424774"/>
          </a:xfrm>
          <a:prstGeom prst="rect">
            <a:avLst/>
          </a:prstGeom>
          <a:solidFill>
            <a:schemeClr val="accent4">
              <a:hueOff val="384618"/>
              <a:satOff val="3869"/>
              <a:lumOff val="580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62" name="Rectangle"/>
          <p:cNvSpPr/>
          <p:nvPr/>
        </p:nvSpPr>
        <p:spPr>
          <a:xfrm>
            <a:off x="10482799" y="18690"/>
            <a:ext cx="2737384" cy="424774"/>
          </a:xfrm>
          <a:prstGeom prst="rect">
            <a:avLst/>
          </a:prstGeom>
          <a:solidFill>
            <a:srgbClr val="93C77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63" name="Rectangle"/>
          <p:cNvSpPr/>
          <p:nvPr/>
        </p:nvSpPr>
        <p:spPr>
          <a:xfrm>
            <a:off x="5044808" y="18690"/>
            <a:ext cx="2737384" cy="424774"/>
          </a:xfrm>
          <a:prstGeom prst="rect">
            <a:avLst/>
          </a:prstGeom>
          <a:solidFill>
            <a:srgbClr val="EC539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64" name="Rectangle"/>
          <p:cNvSpPr/>
          <p:nvPr/>
        </p:nvSpPr>
        <p:spPr>
          <a:xfrm>
            <a:off x="-26984" y="18690"/>
            <a:ext cx="5073665" cy="424774"/>
          </a:xfrm>
          <a:prstGeom prst="rect">
            <a:avLst/>
          </a:prstGeom>
          <a:solidFill>
            <a:srgbClr val="A6AAA9">
              <a:alpha val="47847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65" name="Rectangle"/>
          <p:cNvSpPr/>
          <p:nvPr/>
        </p:nvSpPr>
        <p:spPr>
          <a:xfrm>
            <a:off x="-26984" y="9443818"/>
            <a:ext cx="13163191" cy="312576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66" name="Semantically Mapping Science (SMS) Platform: http://sms.risis.eu"/>
          <p:cNvSpPr/>
          <p:nvPr/>
        </p:nvSpPr>
        <p:spPr>
          <a:xfrm>
            <a:off x="3948386" y="9447705"/>
            <a:ext cx="4933570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300"/>
            </a:pPr>
            <a:r>
              <a:t>Semantically Mapping Science (SMS) Platform: </a:t>
            </a:r>
            <a:r>
              <a:rPr u="sng">
                <a:hlinkClick r:id="rId3"/>
              </a:rPr>
              <a:t>http://sms.risis.eu</a:t>
            </a:r>
          </a:p>
        </p:txBody>
      </p:sp>
      <p:sp>
        <p:nvSpPr>
          <p:cNvPr id="667" name="Slide Number"/>
          <p:cNvSpPr>
            <a:spLocks noGrp="1"/>
          </p:cNvSpPr>
          <p:nvPr>
            <p:ph type="sldNum" sz="quarter" idx="4294967295"/>
          </p:nvPr>
        </p:nvSpPr>
        <p:spPr>
          <a:xfrm>
            <a:off x="12234231" y="9409605"/>
            <a:ext cx="368504" cy="381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25</a:t>
            </a:fld>
            <a:endParaRPr/>
          </a:p>
        </p:txBody>
      </p:sp>
      <p:sp>
        <p:nvSpPr>
          <p:cNvPr id="668" name="SMS Platform"/>
          <p:cNvSpPr/>
          <p:nvPr/>
        </p:nvSpPr>
        <p:spPr>
          <a:xfrm>
            <a:off x="1351911" y="8826"/>
            <a:ext cx="2309218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latin typeface="Courier New"/>
                <a:ea typeface="Courier New"/>
                <a:cs typeface="Courier New"/>
                <a:sym typeface="Courier New"/>
              </a:defRPr>
            </a:lvl1pPr>
          </a:lstStyle>
          <a:p>
            <a:r>
              <a:t>SMS Platform</a:t>
            </a:r>
          </a:p>
        </p:txBody>
      </p:sp>
      <p:sp>
        <p:nvSpPr>
          <p:cNvPr id="669" name="Interlinking"/>
          <p:cNvSpPr/>
          <p:nvPr/>
        </p:nvSpPr>
        <p:spPr>
          <a:xfrm>
            <a:off x="-17769" y="439719"/>
            <a:ext cx="13449214" cy="834525"/>
          </a:xfrm>
          <a:prstGeom prst="rect">
            <a:avLst/>
          </a:prstGeom>
          <a:solidFill>
            <a:srgbClr val="B6E4FC">
              <a:alpha val="69000"/>
            </a:srgbClr>
          </a:solidFill>
          <a:ln w="12700">
            <a:miter lim="400000"/>
          </a:ln>
          <a:effectLst>
            <a:outerShdw blurRad="50800" dist="11673" dir="5168943" rotWithShape="0">
              <a:schemeClr val="accent1">
                <a:hueOff val="47394"/>
                <a:satOff val="-25753"/>
                <a:lumOff val="-7544"/>
                <a:alpha val="32648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4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dirty="0"/>
              <a:t>Creating Linksets</a:t>
            </a:r>
            <a:endParaRPr dirty="0"/>
          </a:p>
        </p:txBody>
      </p:sp>
      <p:sp>
        <p:nvSpPr>
          <p:cNvPr id="670" name="Applications"/>
          <p:cNvSpPr/>
          <p:nvPr/>
        </p:nvSpPr>
        <p:spPr>
          <a:xfrm>
            <a:off x="5347791" y="8826"/>
            <a:ext cx="2309218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defRPr>
            </a:lvl1pPr>
          </a:lstStyle>
          <a:p>
            <a:r>
              <a:t>Applications</a:t>
            </a:r>
          </a:p>
        </p:txBody>
      </p:sp>
      <p:sp>
        <p:nvSpPr>
          <p:cNvPr id="671" name="Services"/>
          <p:cNvSpPr/>
          <p:nvPr/>
        </p:nvSpPr>
        <p:spPr>
          <a:xfrm>
            <a:off x="8363563" y="8826"/>
            <a:ext cx="1577579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latin typeface="Courier New"/>
                <a:ea typeface="Courier New"/>
                <a:cs typeface="Courier New"/>
                <a:sym typeface="Courier New"/>
              </a:defRPr>
            </a:lvl1pPr>
          </a:lstStyle>
          <a:p>
            <a:r>
              <a:t>Services</a:t>
            </a:r>
          </a:p>
        </p:txBody>
      </p:sp>
      <p:pic>
        <p:nvPicPr>
          <p:cNvPr id="674" name="pasted-image.tiff" descr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14356" y="1428155"/>
            <a:ext cx="10228961" cy="7861752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52980993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Rectangle"/>
          <p:cNvSpPr/>
          <p:nvPr/>
        </p:nvSpPr>
        <p:spPr>
          <a:xfrm>
            <a:off x="7783660" y="18690"/>
            <a:ext cx="2737384" cy="424774"/>
          </a:xfrm>
          <a:prstGeom prst="rect">
            <a:avLst/>
          </a:prstGeom>
          <a:solidFill>
            <a:schemeClr val="accent4">
              <a:hueOff val="384618"/>
              <a:satOff val="3869"/>
              <a:lumOff val="580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62" name="Rectangle"/>
          <p:cNvSpPr/>
          <p:nvPr/>
        </p:nvSpPr>
        <p:spPr>
          <a:xfrm>
            <a:off x="10482799" y="18690"/>
            <a:ext cx="2737384" cy="424774"/>
          </a:xfrm>
          <a:prstGeom prst="rect">
            <a:avLst/>
          </a:prstGeom>
          <a:solidFill>
            <a:srgbClr val="93C77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63" name="Rectangle"/>
          <p:cNvSpPr/>
          <p:nvPr/>
        </p:nvSpPr>
        <p:spPr>
          <a:xfrm>
            <a:off x="5044808" y="18690"/>
            <a:ext cx="2737384" cy="424774"/>
          </a:xfrm>
          <a:prstGeom prst="rect">
            <a:avLst/>
          </a:prstGeom>
          <a:solidFill>
            <a:srgbClr val="EC539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64" name="Rectangle"/>
          <p:cNvSpPr/>
          <p:nvPr/>
        </p:nvSpPr>
        <p:spPr>
          <a:xfrm>
            <a:off x="-26984" y="18690"/>
            <a:ext cx="5073665" cy="424774"/>
          </a:xfrm>
          <a:prstGeom prst="rect">
            <a:avLst/>
          </a:prstGeom>
          <a:solidFill>
            <a:srgbClr val="A6AAA9">
              <a:alpha val="47847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65" name="Rectangle"/>
          <p:cNvSpPr/>
          <p:nvPr/>
        </p:nvSpPr>
        <p:spPr>
          <a:xfrm>
            <a:off x="-26984" y="9443818"/>
            <a:ext cx="13163191" cy="312576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66" name="Semantically Mapping Science (SMS) Platform: http://sms.risis.eu"/>
          <p:cNvSpPr/>
          <p:nvPr/>
        </p:nvSpPr>
        <p:spPr>
          <a:xfrm>
            <a:off x="3948386" y="9447705"/>
            <a:ext cx="4933570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300"/>
            </a:pPr>
            <a:r>
              <a:t>Semantically Mapping Science (SMS) Platform: </a:t>
            </a:r>
            <a:r>
              <a:rPr u="sng">
                <a:hlinkClick r:id="rId3"/>
              </a:rPr>
              <a:t>http://sms.risis.eu</a:t>
            </a:r>
          </a:p>
        </p:txBody>
      </p:sp>
      <p:sp>
        <p:nvSpPr>
          <p:cNvPr id="667" name="Slide Number"/>
          <p:cNvSpPr>
            <a:spLocks noGrp="1"/>
          </p:cNvSpPr>
          <p:nvPr>
            <p:ph type="sldNum" sz="quarter" idx="4294967295"/>
          </p:nvPr>
        </p:nvSpPr>
        <p:spPr>
          <a:xfrm>
            <a:off x="12234231" y="9409605"/>
            <a:ext cx="368504" cy="381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26</a:t>
            </a:fld>
            <a:endParaRPr/>
          </a:p>
        </p:txBody>
      </p:sp>
      <p:sp>
        <p:nvSpPr>
          <p:cNvPr id="668" name="SMS Platform"/>
          <p:cNvSpPr/>
          <p:nvPr/>
        </p:nvSpPr>
        <p:spPr>
          <a:xfrm>
            <a:off x="1351911" y="8826"/>
            <a:ext cx="2309218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latin typeface="Courier New"/>
                <a:ea typeface="Courier New"/>
                <a:cs typeface="Courier New"/>
                <a:sym typeface="Courier New"/>
              </a:defRPr>
            </a:lvl1pPr>
          </a:lstStyle>
          <a:p>
            <a:r>
              <a:t>SMS Platform</a:t>
            </a:r>
          </a:p>
        </p:txBody>
      </p:sp>
      <p:sp>
        <p:nvSpPr>
          <p:cNvPr id="669" name="Interlinking"/>
          <p:cNvSpPr/>
          <p:nvPr/>
        </p:nvSpPr>
        <p:spPr>
          <a:xfrm>
            <a:off x="-17769" y="439719"/>
            <a:ext cx="13449214" cy="834525"/>
          </a:xfrm>
          <a:prstGeom prst="rect">
            <a:avLst/>
          </a:prstGeom>
          <a:solidFill>
            <a:srgbClr val="B6E4FC">
              <a:alpha val="69000"/>
            </a:srgbClr>
          </a:solidFill>
          <a:ln w="12700">
            <a:miter lim="400000"/>
          </a:ln>
          <a:effectLst>
            <a:outerShdw blurRad="50800" dist="11673" dir="5168943" rotWithShape="0">
              <a:schemeClr val="accent1">
                <a:hueOff val="47394"/>
                <a:satOff val="-25753"/>
                <a:lumOff val="-7544"/>
                <a:alpha val="32648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4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dirty="0"/>
              <a:t>Creating Lenses by combining Linksets</a:t>
            </a:r>
            <a:endParaRPr dirty="0"/>
          </a:p>
        </p:txBody>
      </p:sp>
      <p:sp>
        <p:nvSpPr>
          <p:cNvPr id="670" name="Applications"/>
          <p:cNvSpPr/>
          <p:nvPr/>
        </p:nvSpPr>
        <p:spPr>
          <a:xfrm>
            <a:off x="5347791" y="8826"/>
            <a:ext cx="2309218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defRPr>
            </a:lvl1pPr>
          </a:lstStyle>
          <a:p>
            <a:r>
              <a:t>Applications</a:t>
            </a:r>
          </a:p>
        </p:txBody>
      </p:sp>
      <p:sp>
        <p:nvSpPr>
          <p:cNvPr id="671" name="Services"/>
          <p:cNvSpPr/>
          <p:nvPr/>
        </p:nvSpPr>
        <p:spPr>
          <a:xfrm>
            <a:off x="8363563" y="8826"/>
            <a:ext cx="1577579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latin typeface="Courier New"/>
                <a:ea typeface="Courier New"/>
                <a:cs typeface="Courier New"/>
                <a:sym typeface="Courier New"/>
              </a:defRPr>
            </a:lvl1pPr>
          </a:lstStyle>
          <a:p>
            <a:r>
              <a:t>Services</a:t>
            </a:r>
          </a:p>
        </p:txBody>
      </p:sp>
      <p:pic>
        <p:nvPicPr>
          <p:cNvPr id="675" name="pasted-image.tiff" descr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43379" y="1623181"/>
            <a:ext cx="11486254" cy="7263367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79075503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Rectangle"/>
          <p:cNvSpPr/>
          <p:nvPr/>
        </p:nvSpPr>
        <p:spPr>
          <a:xfrm>
            <a:off x="7783660" y="18690"/>
            <a:ext cx="2737384" cy="424774"/>
          </a:xfrm>
          <a:prstGeom prst="rect">
            <a:avLst/>
          </a:prstGeom>
          <a:solidFill>
            <a:schemeClr val="accent4">
              <a:hueOff val="384618"/>
              <a:satOff val="3869"/>
              <a:lumOff val="580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80" name="Rectangle"/>
          <p:cNvSpPr/>
          <p:nvPr/>
        </p:nvSpPr>
        <p:spPr>
          <a:xfrm>
            <a:off x="10482799" y="18690"/>
            <a:ext cx="2737384" cy="424774"/>
          </a:xfrm>
          <a:prstGeom prst="rect">
            <a:avLst/>
          </a:prstGeom>
          <a:solidFill>
            <a:srgbClr val="93C77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81" name="Rectangle"/>
          <p:cNvSpPr/>
          <p:nvPr/>
        </p:nvSpPr>
        <p:spPr>
          <a:xfrm>
            <a:off x="5044808" y="18690"/>
            <a:ext cx="2737384" cy="424774"/>
          </a:xfrm>
          <a:prstGeom prst="rect">
            <a:avLst/>
          </a:prstGeom>
          <a:solidFill>
            <a:srgbClr val="EC539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82" name="Rectangle"/>
          <p:cNvSpPr/>
          <p:nvPr/>
        </p:nvSpPr>
        <p:spPr>
          <a:xfrm>
            <a:off x="-26984" y="18690"/>
            <a:ext cx="5073665" cy="424774"/>
          </a:xfrm>
          <a:prstGeom prst="rect">
            <a:avLst/>
          </a:prstGeom>
          <a:solidFill>
            <a:srgbClr val="A6AAA9">
              <a:alpha val="47847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83" name="Rectangle"/>
          <p:cNvSpPr/>
          <p:nvPr/>
        </p:nvSpPr>
        <p:spPr>
          <a:xfrm>
            <a:off x="-26984" y="9443818"/>
            <a:ext cx="13163191" cy="312576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84" name="Semantically Mapping Science (SMS) Platform: http://sms.risis.eu"/>
          <p:cNvSpPr/>
          <p:nvPr/>
        </p:nvSpPr>
        <p:spPr>
          <a:xfrm>
            <a:off x="3948386" y="9447705"/>
            <a:ext cx="4933570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300"/>
            </a:pPr>
            <a:r>
              <a:t>Semantically Mapping Science (SMS) Platform: </a:t>
            </a:r>
            <a:r>
              <a:rPr u="sng">
                <a:hlinkClick r:id="rId2"/>
              </a:rPr>
              <a:t>http://sms.risis.eu</a:t>
            </a:r>
          </a:p>
        </p:txBody>
      </p:sp>
      <p:sp>
        <p:nvSpPr>
          <p:cNvPr id="685" name="Slide Number"/>
          <p:cNvSpPr>
            <a:spLocks noGrp="1"/>
          </p:cNvSpPr>
          <p:nvPr>
            <p:ph type="sldNum" sz="quarter" idx="4294967295"/>
          </p:nvPr>
        </p:nvSpPr>
        <p:spPr>
          <a:xfrm>
            <a:off x="12234231" y="9409605"/>
            <a:ext cx="368504" cy="381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27</a:t>
            </a:fld>
            <a:endParaRPr/>
          </a:p>
        </p:txBody>
      </p:sp>
      <p:sp>
        <p:nvSpPr>
          <p:cNvPr id="686" name="SMS Platform"/>
          <p:cNvSpPr/>
          <p:nvPr/>
        </p:nvSpPr>
        <p:spPr>
          <a:xfrm>
            <a:off x="1351911" y="8826"/>
            <a:ext cx="2309218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latin typeface="Courier New"/>
                <a:ea typeface="Courier New"/>
                <a:cs typeface="Courier New"/>
                <a:sym typeface="Courier New"/>
              </a:defRPr>
            </a:lvl1pPr>
          </a:lstStyle>
          <a:p>
            <a:r>
              <a:t>SMS Platform</a:t>
            </a:r>
          </a:p>
        </p:txBody>
      </p:sp>
      <p:sp>
        <p:nvSpPr>
          <p:cNvPr id="687" name="Data"/>
          <p:cNvSpPr/>
          <p:nvPr/>
        </p:nvSpPr>
        <p:spPr>
          <a:xfrm>
            <a:off x="6079430" y="8826"/>
            <a:ext cx="845940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defRPr>
            </a:lvl1pPr>
          </a:lstStyle>
          <a:p>
            <a:r>
              <a:t>Data</a:t>
            </a:r>
          </a:p>
        </p:txBody>
      </p:sp>
      <p:sp>
        <p:nvSpPr>
          <p:cNvPr id="688" name="Architecture"/>
          <p:cNvSpPr/>
          <p:nvPr/>
        </p:nvSpPr>
        <p:spPr>
          <a:xfrm>
            <a:off x="7997743" y="8826"/>
            <a:ext cx="2309218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latin typeface="Courier New"/>
                <a:ea typeface="Courier New"/>
                <a:cs typeface="Courier New"/>
                <a:sym typeface="Courier New"/>
              </a:defRPr>
            </a:lvl1pPr>
          </a:lstStyle>
          <a:p>
            <a:r>
              <a:t>Architecture</a:t>
            </a:r>
          </a:p>
        </p:txBody>
      </p:sp>
      <p:pic>
        <p:nvPicPr>
          <p:cNvPr id="689" name="pasted-image.pdf" descr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40410" y="454272"/>
            <a:ext cx="10146180" cy="88450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Rectangle"/>
          <p:cNvSpPr/>
          <p:nvPr/>
        </p:nvSpPr>
        <p:spPr>
          <a:xfrm>
            <a:off x="7783660" y="18690"/>
            <a:ext cx="2737384" cy="424774"/>
          </a:xfrm>
          <a:prstGeom prst="rect">
            <a:avLst/>
          </a:prstGeom>
          <a:solidFill>
            <a:schemeClr val="accent4">
              <a:hueOff val="384618"/>
              <a:satOff val="3869"/>
              <a:lumOff val="580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95" name="Rectangle"/>
          <p:cNvSpPr/>
          <p:nvPr/>
        </p:nvSpPr>
        <p:spPr>
          <a:xfrm>
            <a:off x="10482799" y="18690"/>
            <a:ext cx="2737384" cy="424774"/>
          </a:xfrm>
          <a:prstGeom prst="rect">
            <a:avLst/>
          </a:prstGeom>
          <a:solidFill>
            <a:srgbClr val="93C77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96" name="Rectangle"/>
          <p:cNvSpPr/>
          <p:nvPr/>
        </p:nvSpPr>
        <p:spPr>
          <a:xfrm>
            <a:off x="5044808" y="18690"/>
            <a:ext cx="2737384" cy="424774"/>
          </a:xfrm>
          <a:prstGeom prst="rect">
            <a:avLst/>
          </a:prstGeom>
          <a:solidFill>
            <a:srgbClr val="EC539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97" name="Rectangle"/>
          <p:cNvSpPr/>
          <p:nvPr/>
        </p:nvSpPr>
        <p:spPr>
          <a:xfrm>
            <a:off x="-26984" y="18690"/>
            <a:ext cx="5073665" cy="424774"/>
          </a:xfrm>
          <a:prstGeom prst="rect">
            <a:avLst/>
          </a:prstGeom>
          <a:solidFill>
            <a:srgbClr val="A6AAA9">
              <a:alpha val="47847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098" name="Rectangle"/>
          <p:cNvSpPr/>
          <p:nvPr/>
        </p:nvSpPr>
        <p:spPr>
          <a:xfrm>
            <a:off x="-26984" y="9443818"/>
            <a:ext cx="13163191" cy="312576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099" name="Semantically Mapping Science (SMS) Platform: http://sms.risis.eu"/>
          <p:cNvSpPr/>
          <p:nvPr/>
        </p:nvSpPr>
        <p:spPr>
          <a:xfrm>
            <a:off x="3948386" y="9447705"/>
            <a:ext cx="4933570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300"/>
            </a:pPr>
            <a:r>
              <a:t>Semantically Mapping Science (SMS) Platform: </a:t>
            </a:r>
            <a:r>
              <a:rPr u="sng">
                <a:hlinkClick r:id="rId2"/>
              </a:rPr>
              <a:t>http://sms.risis.eu</a:t>
            </a:r>
          </a:p>
        </p:txBody>
      </p:sp>
      <p:sp>
        <p:nvSpPr>
          <p:cNvPr id="1100" name="Slide Number"/>
          <p:cNvSpPr>
            <a:spLocks noGrp="1"/>
          </p:cNvSpPr>
          <p:nvPr>
            <p:ph type="sldNum" sz="quarter" idx="4294967295"/>
          </p:nvPr>
        </p:nvSpPr>
        <p:spPr>
          <a:xfrm>
            <a:off x="12234231" y="9409605"/>
            <a:ext cx="368504" cy="381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28</a:t>
            </a:fld>
            <a:endParaRPr/>
          </a:p>
        </p:txBody>
      </p:sp>
      <p:sp>
        <p:nvSpPr>
          <p:cNvPr id="1101" name="SMS Platform"/>
          <p:cNvSpPr/>
          <p:nvPr/>
        </p:nvSpPr>
        <p:spPr>
          <a:xfrm>
            <a:off x="1351911" y="8826"/>
            <a:ext cx="2309218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latin typeface="Courier New"/>
                <a:ea typeface="Courier New"/>
                <a:cs typeface="Courier New"/>
                <a:sym typeface="Courier New"/>
              </a:defRPr>
            </a:lvl1pPr>
          </a:lstStyle>
          <a:p>
            <a:r>
              <a:t>SMS Platform</a:t>
            </a:r>
          </a:p>
        </p:txBody>
      </p:sp>
      <p:pic>
        <p:nvPicPr>
          <p:cNvPr id="1102" name="pasted-image.tiff" descr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21968" y="1182796"/>
            <a:ext cx="10665286" cy="7039089"/>
          </a:xfrm>
          <a:prstGeom prst="rect">
            <a:avLst/>
          </a:prstGeom>
          <a:ln w="12700">
            <a:miter lim="400000"/>
          </a:ln>
        </p:spPr>
      </p:pic>
      <p:sp>
        <p:nvSpPr>
          <p:cNvPr id="1103" name="Any questions? comments?"/>
          <p:cNvSpPr/>
          <p:nvPr/>
        </p:nvSpPr>
        <p:spPr>
          <a:xfrm>
            <a:off x="3873112" y="8287904"/>
            <a:ext cx="5729631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Any questions? comments?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2" grpId="1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Rectangle"/>
          <p:cNvSpPr/>
          <p:nvPr/>
        </p:nvSpPr>
        <p:spPr>
          <a:xfrm>
            <a:off x="7783660" y="18690"/>
            <a:ext cx="2737384" cy="424774"/>
          </a:xfrm>
          <a:prstGeom prst="rect">
            <a:avLst/>
          </a:prstGeom>
          <a:solidFill>
            <a:schemeClr val="accent4">
              <a:hueOff val="384618"/>
              <a:satOff val="3869"/>
              <a:lumOff val="580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7" name="Rectangle"/>
          <p:cNvSpPr/>
          <p:nvPr/>
        </p:nvSpPr>
        <p:spPr>
          <a:xfrm>
            <a:off x="10482799" y="18690"/>
            <a:ext cx="2737384" cy="424774"/>
          </a:xfrm>
          <a:prstGeom prst="rect">
            <a:avLst/>
          </a:prstGeom>
          <a:solidFill>
            <a:srgbClr val="93C77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8" name="Rectangle"/>
          <p:cNvSpPr/>
          <p:nvPr/>
        </p:nvSpPr>
        <p:spPr>
          <a:xfrm>
            <a:off x="5044808" y="18690"/>
            <a:ext cx="2737384" cy="424774"/>
          </a:xfrm>
          <a:prstGeom prst="rect">
            <a:avLst/>
          </a:prstGeom>
          <a:solidFill>
            <a:srgbClr val="EC539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9" name="Rectangle"/>
          <p:cNvSpPr/>
          <p:nvPr/>
        </p:nvSpPr>
        <p:spPr>
          <a:xfrm>
            <a:off x="-26984" y="18690"/>
            <a:ext cx="5073665" cy="424774"/>
          </a:xfrm>
          <a:prstGeom prst="rect">
            <a:avLst/>
          </a:prstGeom>
          <a:solidFill>
            <a:srgbClr val="A6AAA9">
              <a:alpha val="47847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40" name="Rectangle"/>
          <p:cNvSpPr/>
          <p:nvPr/>
        </p:nvSpPr>
        <p:spPr>
          <a:xfrm>
            <a:off x="-26984" y="9443818"/>
            <a:ext cx="13163191" cy="312576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41" name="Semantically Mapping Science (SMS) Platform: http://sms.risis.eu"/>
          <p:cNvSpPr/>
          <p:nvPr/>
        </p:nvSpPr>
        <p:spPr>
          <a:xfrm>
            <a:off x="3948386" y="9447705"/>
            <a:ext cx="4933570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300"/>
            </a:pPr>
            <a:r>
              <a:t>Semantically Mapping Science (SMS) Platform: </a:t>
            </a:r>
            <a:r>
              <a:rPr u="sng">
                <a:hlinkClick r:id="rId3"/>
              </a:rPr>
              <a:t>http://sms.risis.eu</a:t>
            </a:r>
          </a:p>
        </p:txBody>
      </p:sp>
      <p:sp>
        <p:nvSpPr>
          <p:cNvPr id="142" name="Slide Number"/>
          <p:cNvSpPr>
            <a:spLocks noGrp="1"/>
          </p:cNvSpPr>
          <p:nvPr>
            <p:ph type="sldNum" sz="quarter" idx="4294967295"/>
          </p:nvPr>
        </p:nvSpPr>
        <p:spPr>
          <a:xfrm>
            <a:off x="12297782" y="9409605"/>
            <a:ext cx="241402" cy="381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  <p:sp>
        <p:nvSpPr>
          <p:cNvPr id="143" name="RISIS Project"/>
          <p:cNvSpPr/>
          <p:nvPr/>
        </p:nvSpPr>
        <p:spPr>
          <a:xfrm>
            <a:off x="1260456" y="8826"/>
            <a:ext cx="2492128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latin typeface="Courier New"/>
                <a:ea typeface="Courier New"/>
                <a:cs typeface="Courier New"/>
                <a:sym typeface="Courier New"/>
              </a:defRPr>
            </a:lvl1pPr>
          </a:lstStyle>
          <a:p>
            <a:r>
              <a:t>RISIS Project</a:t>
            </a:r>
          </a:p>
        </p:txBody>
      </p:sp>
      <p:pic>
        <p:nvPicPr>
          <p:cNvPr id="144" name="Screen Shot 2017-05-01 at 09.13.54.png" descr="Screen Shot 2017-05-01 at 09.13.54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61650" y="660909"/>
            <a:ext cx="11103701" cy="8565463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sp>
        <p:nvSpPr>
          <p:cNvPr id="145" name="risis.eu"/>
          <p:cNvSpPr/>
          <p:nvPr/>
        </p:nvSpPr>
        <p:spPr>
          <a:xfrm>
            <a:off x="5713610" y="-1037"/>
            <a:ext cx="1577580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u="sng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  <a:hlinkClick r:id="rId5"/>
              </a:defRPr>
            </a:lvl1pPr>
          </a:lstStyle>
          <a:p>
            <a:pPr>
              <a:defRPr u="none"/>
            </a:pPr>
            <a:r>
              <a:rPr u="sng">
                <a:hlinkClick r:id="rId5"/>
              </a:rPr>
              <a:t>risis.eu</a:t>
            </a:r>
          </a:p>
        </p:txBody>
      </p:sp>
      <p:sp>
        <p:nvSpPr>
          <p:cNvPr id="146" name="build a distributed research infrastructure to advance Science, Technology &amp; innovation studies."/>
          <p:cNvSpPr/>
          <p:nvPr/>
        </p:nvSpPr>
        <p:spPr>
          <a:xfrm>
            <a:off x="910925" y="3319817"/>
            <a:ext cx="3505643" cy="2002052"/>
          </a:xfrm>
          <a:prstGeom prst="rect">
            <a:avLst/>
          </a:prstGeom>
          <a:blipFill>
            <a:blip r:embed="rId6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marL="12700" marR="203200" indent="101600" algn="l">
              <a:defRPr sz="2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/>
              <a:t>build a distributed</a:t>
            </a:r>
            <a:endParaRPr lang="en-US" dirty="0"/>
          </a:p>
          <a:p>
            <a:r>
              <a:rPr dirty="0"/>
              <a:t>research infrastructure</a:t>
            </a:r>
            <a:endParaRPr lang="en-US" dirty="0"/>
          </a:p>
          <a:p>
            <a:r>
              <a:rPr dirty="0"/>
              <a:t>to advance Science,</a:t>
            </a:r>
            <a:endParaRPr lang="en-US" dirty="0"/>
          </a:p>
          <a:p>
            <a:r>
              <a:rPr dirty="0"/>
              <a:t>Technology &amp; innovation</a:t>
            </a:r>
            <a:endParaRPr lang="en-US" dirty="0"/>
          </a:p>
          <a:p>
            <a:r>
              <a:rPr dirty="0"/>
              <a:t>studies.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DSCN0662.JPG" descr="DSCN066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Semantically Mapping Science (SMS) Platform…"/>
          <p:cNvSpPr/>
          <p:nvPr/>
        </p:nvSpPr>
        <p:spPr>
          <a:xfrm>
            <a:off x="422327" y="3874946"/>
            <a:ext cx="12160146" cy="2450963"/>
          </a:xfrm>
          <a:prstGeom prst="rect">
            <a:avLst/>
          </a:prstGeom>
          <a:blipFill>
            <a:blip r:embed="rId4">
              <a:alphaModFix amt="81586"/>
            </a:blip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4416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>
              <a:defRPr sz="3900" b="1">
                <a:solidFill>
                  <a:schemeClr val="accent3">
                    <a:satOff val="18648"/>
                    <a:lumOff val="5971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Semantically Mapping Science (SMS) Platform</a:t>
            </a:r>
          </a:p>
          <a:p>
            <a:pPr defTabSz="457200"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 </a:t>
            </a:r>
            <a:r>
              <a:rPr lang="en-GB" dirty="0">
                <a:solidFill>
                  <a:srgbClr val="FFFFFF"/>
                </a:solidFill>
              </a:rPr>
              <a:t>Ali </a:t>
            </a:r>
            <a:r>
              <a:rPr lang="en-GB" dirty="0" err="1">
                <a:solidFill>
                  <a:srgbClr val="FFFFFF"/>
                </a:solidFill>
              </a:rPr>
              <a:t>Khalili</a:t>
            </a:r>
            <a:r>
              <a:rPr lang="en-GB" dirty="0">
                <a:solidFill>
                  <a:srgbClr val="FFFFFF"/>
                </a:solidFill>
              </a:rPr>
              <a:t>, </a:t>
            </a:r>
            <a:r>
              <a:rPr lang="en-GB" b="1" dirty="0">
                <a:solidFill>
                  <a:srgbClr val="FFFFFF"/>
                </a:solidFill>
              </a:rPr>
              <a:t>Al Idrissou</a:t>
            </a:r>
            <a:r>
              <a:rPr lang="en-GB" dirty="0">
                <a:solidFill>
                  <a:srgbClr val="FFFFFF"/>
                </a:solidFill>
              </a:rPr>
              <a:t>, </a:t>
            </a:r>
            <a:r>
              <a:rPr dirty="0">
                <a:solidFill>
                  <a:srgbClr val="FFFFFF"/>
                </a:solidFill>
              </a:rPr>
              <a:t>Peter van den </a:t>
            </a:r>
            <a:r>
              <a:rPr dirty="0" err="1">
                <a:solidFill>
                  <a:srgbClr val="FFFFFF"/>
                </a:solidFill>
              </a:rPr>
              <a:t>Besselaar</a:t>
            </a:r>
            <a:r>
              <a:rPr dirty="0">
                <a:solidFill>
                  <a:srgbClr val="FFFFFF"/>
                </a:solidFill>
              </a:rPr>
              <a:t>*, </a:t>
            </a:r>
            <a:r>
              <a:rPr dirty="0" err="1">
                <a:solidFill>
                  <a:srgbClr val="FFFFFF"/>
                </a:solidFill>
              </a:rPr>
              <a:t>Klaas</a:t>
            </a:r>
            <a:r>
              <a:rPr dirty="0">
                <a:solidFill>
                  <a:srgbClr val="FFFFFF"/>
                </a:solidFill>
              </a:rPr>
              <a:t> </a:t>
            </a:r>
            <a:r>
              <a:rPr dirty="0" err="1">
                <a:solidFill>
                  <a:srgbClr val="FFFFFF"/>
                </a:solidFill>
              </a:rPr>
              <a:t>Andries</a:t>
            </a:r>
            <a:r>
              <a:rPr dirty="0">
                <a:solidFill>
                  <a:srgbClr val="FFFFFF"/>
                </a:solidFill>
              </a:rPr>
              <a:t> de </a:t>
            </a:r>
            <a:r>
              <a:rPr dirty="0" err="1">
                <a:solidFill>
                  <a:srgbClr val="FFFFFF"/>
                </a:solidFill>
              </a:rPr>
              <a:t>Graaf</a:t>
            </a:r>
            <a:r>
              <a:rPr dirty="0">
                <a:solidFill>
                  <a:srgbClr val="FFFFFF"/>
                </a:solidFill>
              </a:rPr>
              <a:t>, </a:t>
            </a:r>
            <a:r>
              <a:rPr dirty="0" err="1">
                <a:solidFill>
                  <a:srgbClr val="FFFFFF"/>
                </a:solidFill>
              </a:rPr>
              <a:t>Antonis</a:t>
            </a:r>
            <a:r>
              <a:rPr dirty="0">
                <a:solidFill>
                  <a:srgbClr val="FFFFFF"/>
                </a:solidFill>
              </a:rPr>
              <a:t> </a:t>
            </a:r>
            <a:r>
              <a:rPr dirty="0" err="1">
                <a:solidFill>
                  <a:srgbClr val="FFFFFF"/>
                </a:solidFill>
              </a:rPr>
              <a:t>Loizou</a:t>
            </a:r>
            <a:r>
              <a:rPr dirty="0">
                <a:solidFill>
                  <a:srgbClr val="FFFFFF"/>
                </a:solidFill>
              </a:rPr>
              <a:t>, </a:t>
            </a:r>
          </a:p>
          <a:p>
            <a:pPr defTabSz="457200">
              <a:defRPr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Stefan </a:t>
            </a:r>
            <a:r>
              <a:rPr dirty="0" err="1"/>
              <a:t>Schlobach</a:t>
            </a:r>
            <a:r>
              <a:rPr dirty="0"/>
              <a:t> and Frank van </a:t>
            </a:r>
            <a:r>
              <a:rPr dirty="0" err="1"/>
              <a:t>Harmelen</a:t>
            </a:r>
            <a:endParaRPr dirty="0"/>
          </a:p>
          <a:p>
            <a:pPr defTabSz="457200">
              <a:defRPr sz="2000"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  <a:p>
            <a:pPr defTabSz="457200">
              <a:def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*Department of Organization Sciences, Faculty of Social Science</a:t>
            </a:r>
          </a:p>
          <a:p>
            <a:pPr defTabSz="457200">
              <a:def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Department of Computer Science, Faculty of Sciences</a:t>
            </a:r>
          </a:p>
          <a:p>
            <a:pPr defTabSz="457200">
              <a:defRPr sz="3200">
                <a:solidFill>
                  <a:srgbClr val="6C6C6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, </a:t>
            </a:r>
            <a:r>
              <a:rPr dirty="0" err="1"/>
              <a:t>Fac</a:t>
            </a:r>
            <a:r>
              <a:rPr dirty="0"/>
              <a:t>, d</a:t>
            </a:r>
          </a:p>
        </p:txBody>
      </p:sp>
      <p:sp>
        <p:nvSpPr>
          <p:cNvPr id="130" name="Rectangle"/>
          <p:cNvSpPr/>
          <p:nvPr/>
        </p:nvSpPr>
        <p:spPr>
          <a:xfrm>
            <a:off x="422327" y="6289395"/>
            <a:ext cx="12160146" cy="1025914"/>
          </a:xfrm>
          <a:prstGeom prst="rect">
            <a:avLst/>
          </a:prstGeom>
          <a:solidFill>
            <a:srgbClr val="FFFFFF">
              <a:alpha val="81452"/>
            </a:srgb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44164"/>
              </a:srgbClr>
            </a:outerShdw>
          </a:effectLst>
        </p:spPr>
        <p:txBody>
          <a:bodyPr lIns="50800" tIns="50800" rIns="50800" bIns="50800" anchor="ctr"/>
          <a:lstStyle/>
          <a:p>
            <a:pPr defTabSz="457200">
              <a:defRPr sz="2300">
                <a:solidFill>
                  <a:srgbClr val="E5F57B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131" name="pasted-image.png" descr="pasted-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963531" y="6344376"/>
            <a:ext cx="3077739" cy="91595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" name="sms_logo_t.png" descr="sms_logo_t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180211" y="6399822"/>
            <a:ext cx="1288095" cy="805060"/>
          </a:xfrm>
          <a:prstGeom prst="rect">
            <a:avLst/>
          </a:prstGeom>
          <a:ln w="25400">
            <a:miter lim="400000"/>
          </a:ln>
          <a:effectLst>
            <a:outerShdw blurRad="114300" dist="127000" dir="5400000" rotWithShape="0">
              <a:srgbClr val="000000">
                <a:alpha val="60317"/>
              </a:srgbClr>
            </a:outerShdw>
          </a:effectLst>
        </p:spPr>
      </p:pic>
      <p:pic>
        <p:nvPicPr>
          <p:cNvPr id="133" name="Logo-RISIS-2.png" descr="Logo-RISIS-2.png"/>
          <p:cNvPicPr>
            <a:picLocks noChangeAspect="1"/>
          </p:cNvPicPr>
          <p:nvPr/>
        </p:nvPicPr>
        <p:blipFill>
          <a:blip r:embed="rId7">
            <a:alphaModFix amt="92031"/>
            <a:extLst/>
          </a:blip>
          <a:stretch>
            <a:fillRect/>
          </a:stretch>
        </p:blipFill>
        <p:spPr>
          <a:xfrm>
            <a:off x="8677378" y="6365750"/>
            <a:ext cx="2619610" cy="873204"/>
          </a:xfrm>
          <a:prstGeom prst="rect">
            <a:avLst/>
          </a:prstGeom>
          <a:ln w="25400">
            <a:miter lim="400000"/>
          </a:ln>
          <a:effectLst>
            <a:reflection stA="13887" endPos="40000" dir="5400000" sy="-100000" algn="bl" rotWithShape="0"/>
          </a:effectLst>
        </p:spPr>
      </p:pic>
      <p:sp>
        <p:nvSpPr>
          <p:cNvPr id="134" name="Towards an Open Infrastructure for Studying Science, Technology and Innovation"/>
          <p:cNvSpPr/>
          <p:nvPr/>
        </p:nvSpPr>
        <p:spPr>
          <a:xfrm>
            <a:off x="932879" y="309042"/>
            <a:ext cx="5804474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24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GB" dirty="0"/>
              <a:t>Enriching </a:t>
            </a:r>
            <a:r>
              <a:rPr lang="en-GB" dirty="0" err="1"/>
              <a:t>Scientometrics</a:t>
            </a:r>
            <a:r>
              <a:rPr lang="en-GB" dirty="0"/>
              <a:t> with Linked Data</a:t>
            </a:r>
            <a:endParaRPr dirty="0"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1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Rectangle"/>
          <p:cNvSpPr/>
          <p:nvPr/>
        </p:nvSpPr>
        <p:spPr>
          <a:xfrm>
            <a:off x="7783660" y="18690"/>
            <a:ext cx="2737384" cy="424774"/>
          </a:xfrm>
          <a:prstGeom prst="rect">
            <a:avLst/>
          </a:prstGeom>
          <a:solidFill>
            <a:schemeClr val="accent4">
              <a:hueOff val="384618"/>
              <a:satOff val="3869"/>
              <a:lumOff val="580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22" name="Rectangle"/>
          <p:cNvSpPr/>
          <p:nvPr/>
        </p:nvSpPr>
        <p:spPr>
          <a:xfrm>
            <a:off x="10482799" y="18690"/>
            <a:ext cx="2737384" cy="424774"/>
          </a:xfrm>
          <a:prstGeom prst="rect">
            <a:avLst/>
          </a:prstGeom>
          <a:solidFill>
            <a:srgbClr val="93C77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23" name="Rectangle"/>
          <p:cNvSpPr/>
          <p:nvPr/>
        </p:nvSpPr>
        <p:spPr>
          <a:xfrm>
            <a:off x="5044808" y="18690"/>
            <a:ext cx="2737384" cy="424774"/>
          </a:xfrm>
          <a:prstGeom prst="rect">
            <a:avLst/>
          </a:prstGeom>
          <a:solidFill>
            <a:srgbClr val="EC539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24" name="Rectangle"/>
          <p:cNvSpPr/>
          <p:nvPr/>
        </p:nvSpPr>
        <p:spPr>
          <a:xfrm>
            <a:off x="-26984" y="18690"/>
            <a:ext cx="5073665" cy="424774"/>
          </a:xfrm>
          <a:prstGeom prst="rect">
            <a:avLst/>
          </a:prstGeom>
          <a:solidFill>
            <a:srgbClr val="A6AAA9">
              <a:alpha val="47847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325" name="Rectangle"/>
          <p:cNvSpPr/>
          <p:nvPr/>
        </p:nvSpPr>
        <p:spPr>
          <a:xfrm>
            <a:off x="-26984" y="9443818"/>
            <a:ext cx="13163191" cy="312576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326" name="Semantically Mapping Science (SMS) Platform: http://sms.risis.eu"/>
          <p:cNvSpPr/>
          <p:nvPr/>
        </p:nvSpPr>
        <p:spPr>
          <a:xfrm>
            <a:off x="3948386" y="9447705"/>
            <a:ext cx="4933570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300"/>
            </a:pPr>
            <a:r>
              <a:t>Semantically Mapping Science (SMS) Platform: </a:t>
            </a:r>
            <a:r>
              <a:rPr u="sng">
                <a:hlinkClick r:id="rId3"/>
              </a:rPr>
              <a:t>http://sms.risis.eu</a:t>
            </a:r>
          </a:p>
        </p:txBody>
      </p:sp>
      <p:sp>
        <p:nvSpPr>
          <p:cNvPr id="327" name="Slide Number"/>
          <p:cNvSpPr>
            <a:spLocks noGrp="1"/>
          </p:cNvSpPr>
          <p:nvPr>
            <p:ph type="sldNum" sz="quarter" idx="4294967295"/>
          </p:nvPr>
        </p:nvSpPr>
        <p:spPr>
          <a:xfrm>
            <a:off x="12297782" y="9409605"/>
            <a:ext cx="241402" cy="381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  <p:sp>
        <p:nvSpPr>
          <p:cNvPr id="328" name="SMS Platform"/>
          <p:cNvSpPr/>
          <p:nvPr/>
        </p:nvSpPr>
        <p:spPr>
          <a:xfrm>
            <a:off x="1351911" y="8826"/>
            <a:ext cx="2309218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latin typeface="Courier New"/>
                <a:ea typeface="Courier New"/>
                <a:cs typeface="Courier New"/>
                <a:sym typeface="Courier New"/>
              </a:defRPr>
            </a:lvl1pPr>
          </a:lstStyle>
          <a:p>
            <a:r>
              <a:t>SMS Platform</a:t>
            </a:r>
          </a:p>
        </p:txBody>
      </p:sp>
      <p:sp>
        <p:nvSpPr>
          <p:cNvPr id="329" name="Data"/>
          <p:cNvSpPr/>
          <p:nvPr/>
        </p:nvSpPr>
        <p:spPr>
          <a:xfrm>
            <a:off x="6079430" y="8826"/>
            <a:ext cx="845940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defRPr>
            </a:lvl1pPr>
          </a:lstStyle>
          <a:p>
            <a:r>
              <a:t>Data</a:t>
            </a:r>
          </a:p>
        </p:txBody>
      </p:sp>
      <p:sp>
        <p:nvSpPr>
          <p:cNvPr id="330" name="Architecture"/>
          <p:cNvSpPr/>
          <p:nvPr/>
        </p:nvSpPr>
        <p:spPr>
          <a:xfrm>
            <a:off x="7997743" y="8826"/>
            <a:ext cx="2309218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latin typeface="Courier New"/>
                <a:ea typeface="Courier New"/>
                <a:cs typeface="Courier New"/>
                <a:sym typeface="Courier New"/>
              </a:defRPr>
            </a:lvl1pPr>
          </a:lstStyle>
          <a:p>
            <a:r>
              <a:t>Architecture</a:t>
            </a:r>
          </a:p>
        </p:txBody>
      </p:sp>
      <p:pic>
        <p:nvPicPr>
          <p:cNvPr id="331" name="pasted-image.pdf" descr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40410" y="454272"/>
            <a:ext cx="10146180" cy="88450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Rectangle"/>
          <p:cNvSpPr/>
          <p:nvPr/>
        </p:nvSpPr>
        <p:spPr>
          <a:xfrm>
            <a:off x="7783660" y="18690"/>
            <a:ext cx="2737384" cy="424774"/>
          </a:xfrm>
          <a:prstGeom prst="rect">
            <a:avLst/>
          </a:prstGeom>
          <a:solidFill>
            <a:schemeClr val="accent4">
              <a:hueOff val="384618"/>
              <a:satOff val="3869"/>
              <a:lumOff val="580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34" name="Rectangle"/>
          <p:cNvSpPr/>
          <p:nvPr/>
        </p:nvSpPr>
        <p:spPr>
          <a:xfrm>
            <a:off x="10482799" y="18690"/>
            <a:ext cx="2737384" cy="424774"/>
          </a:xfrm>
          <a:prstGeom prst="rect">
            <a:avLst/>
          </a:prstGeom>
          <a:solidFill>
            <a:srgbClr val="93C77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35" name="Rectangle"/>
          <p:cNvSpPr/>
          <p:nvPr/>
        </p:nvSpPr>
        <p:spPr>
          <a:xfrm>
            <a:off x="5044808" y="18690"/>
            <a:ext cx="2737384" cy="424774"/>
          </a:xfrm>
          <a:prstGeom prst="rect">
            <a:avLst/>
          </a:prstGeom>
          <a:solidFill>
            <a:srgbClr val="EC539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36" name="Rectangle"/>
          <p:cNvSpPr/>
          <p:nvPr/>
        </p:nvSpPr>
        <p:spPr>
          <a:xfrm>
            <a:off x="-26984" y="18690"/>
            <a:ext cx="5073665" cy="424774"/>
          </a:xfrm>
          <a:prstGeom prst="rect">
            <a:avLst/>
          </a:prstGeom>
          <a:solidFill>
            <a:srgbClr val="A6AAA9">
              <a:alpha val="47847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337" name="Rectangle"/>
          <p:cNvSpPr/>
          <p:nvPr/>
        </p:nvSpPr>
        <p:spPr>
          <a:xfrm>
            <a:off x="-26984" y="9443818"/>
            <a:ext cx="13163191" cy="312576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338" name="Semantically Mapping Science (SMS) Platform: http://sms.risis.eu"/>
          <p:cNvSpPr/>
          <p:nvPr/>
        </p:nvSpPr>
        <p:spPr>
          <a:xfrm>
            <a:off x="3948386" y="9447705"/>
            <a:ext cx="4933570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300"/>
            </a:pPr>
            <a:r>
              <a:t>Semantically Mapping Science (SMS) Platform: </a:t>
            </a:r>
            <a:r>
              <a:rPr u="sng">
                <a:hlinkClick r:id="rId3"/>
              </a:rPr>
              <a:t>http://sms.risis.eu</a:t>
            </a:r>
          </a:p>
        </p:txBody>
      </p:sp>
      <p:sp>
        <p:nvSpPr>
          <p:cNvPr id="339" name="Slide Number"/>
          <p:cNvSpPr>
            <a:spLocks noGrp="1"/>
          </p:cNvSpPr>
          <p:nvPr>
            <p:ph type="sldNum" sz="quarter" idx="4294967295"/>
          </p:nvPr>
        </p:nvSpPr>
        <p:spPr>
          <a:xfrm>
            <a:off x="12234231" y="9409605"/>
            <a:ext cx="368504" cy="381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  <p:sp>
        <p:nvSpPr>
          <p:cNvPr id="340" name="SMS Platform"/>
          <p:cNvSpPr/>
          <p:nvPr/>
        </p:nvSpPr>
        <p:spPr>
          <a:xfrm>
            <a:off x="1351911" y="8826"/>
            <a:ext cx="2309218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latin typeface="Courier New"/>
                <a:ea typeface="Courier New"/>
                <a:cs typeface="Courier New"/>
                <a:sym typeface="Courier New"/>
              </a:defRPr>
            </a:lvl1pPr>
          </a:lstStyle>
          <a:p>
            <a:r>
              <a:t>SMS Platform</a:t>
            </a:r>
          </a:p>
        </p:txBody>
      </p:sp>
      <p:pic>
        <p:nvPicPr>
          <p:cNvPr id="341" name="pasted-image.pdf" descr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450196" y="706265"/>
            <a:ext cx="7028922" cy="8484615"/>
          </a:xfrm>
          <a:prstGeom prst="rect">
            <a:avLst/>
          </a:prstGeom>
          <a:ln w="12700">
            <a:miter lim="400000"/>
          </a:ln>
        </p:spPr>
      </p:pic>
      <p:sp>
        <p:nvSpPr>
          <p:cNvPr id="342" name="Data Ingestion"/>
          <p:cNvSpPr/>
          <p:nvPr/>
        </p:nvSpPr>
        <p:spPr>
          <a:xfrm>
            <a:off x="5101381" y="8826"/>
            <a:ext cx="2675038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defRPr>
            </a:lvl1pPr>
          </a:lstStyle>
          <a:p>
            <a:r>
              <a:t>Data Ingestion</a:t>
            </a:r>
          </a:p>
        </p:txBody>
      </p:sp>
      <p:sp>
        <p:nvSpPr>
          <p:cNvPr id="343" name="- Manual…"/>
          <p:cNvSpPr/>
          <p:nvPr/>
        </p:nvSpPr>
        <p:spPr>
          <a:xfrm>
            <a:off x="2702194" y="8348680"/>
            <a:ext cx="102657" cy="5986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lnSpc>
                <a:spcPct val="117999"/>
              </a:lnSpc>
              <a:defRPr sz="30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dirty="0"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3" grpId="1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tangle"/>
          <p:cNvSpPr/>
          <p:nvPr/>
        </p:nvSpPr>
        <p:spPr>
          <a:xfrm>
            <a:off x="7783660" y="18690"/>
            <a:ext cx="2737384" cy="424774"/>
          </a:xfrm>
          <a:prstGeom prst="rect">
            <a:avLst/>
          </a:prstGeom>
          <a:solidFill>
            <a:schemeClr val="accent4">
              <a:hueOff val="384618"/>
              <a:satOff val="3869"/>
              <a:lumOff val="580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19" name="Rectangle"/>
          <p:cNvSpPr/>
          <p:nvPr/>
        </p:nvSpPr>
        <p:spPr>
          <a:xfrm>
            <a:off x="10482799" y="18690"/>
            <a:ext cx="2737384" cy="424774"/>
          </a:xfrm>
          <a:prstGeom prst="rect">
            <a:avLst/>
          </a:prstGeom>
          <a:solidFill>
            <a:srgbClr val="93C77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20" name="Rectangle"/>
          <p:cNvSpPr/>
          <p:nvPr/>
        </p:nvSpPr>
        <p:spPr>
          <a:xfrm>
            <a:off x="5044808" y="18690"/>
            <a:ext cx="2737384" cy="424774"/>
          </a:xfrm>
          <a:prstGeom prst="rect">
            <a:avLst/>
          </a:prstGeom>
          <a:solidFill>
            <a:srgbClr val="EC539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21" name="Rectangle"/>
          <p:cNvSpPr/>
          <p:nvPr/>
        </p:nvSpPr>
        <p:spPr>
          <a:xfrm>
            <a:off x="-26984" y="18690"/>
            <a:ext cx="5073665" cy="424774"/>
          </a:xfrm>
          <a:prstGeom prst="rect">
            <a:avLst/>
          </a:prstGeom>
          <a:solidFill>
            <a:srgbClr val="A6AAA9">
              <a:alpha val="47847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22" name="Rectangle"/>
          <p:cNvSpPr/>
          <p:nvPr/>
        </p:nvSpPr>
        <p:spPr>
          <a:xfrm>
            <a:off x="-26984" y="9443818"/>
            <a:ext cx="13163191" cy="312576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23" name="Semantically Mapping Science (SMS) Platform: http://sms.risis.eu"/>
          <p:cNvSpPr/>
          <p:nvPr/>
        </p:nvSpPr>
        <p:spPr>
          <a:xfrm>
            <a:off x="3948386" y="9447705"/>
            <a:ext cx="4933570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300"/>
            </a:pPr>
            <a:r>
              <a:t>Semantically Mapping Science (SMS) Platform: </a:t>
            </a:r>
            <a:r>
              <a:rPr u="sng">
                <a:hlinkClick r:id="rId3"/>
              </a:rPr>
              <a:t>http://sms.risis.eu</a:t>
            </a:r>
          </a:p>
        </p:txBody>
      </p:sp>
      <p:sp>
        <p:nvSpPr>
          <p:cNvPr id="424" name="Slide Number"/>
          <p:cNvSpPr>
            <a:spLocks noGrp="1"/>
          </p:cNvSpPr>
          <p:nvPr>
            <p:ph type="sldNum" sz="quarter" idx="4294967295"/>
          </p:nvPr>
        </p:nvSpPr>
        <p:spPr>
          <a:xfrm>
            <a:off x="12234231" y="9409605"/>
            <a:ext cx="368504" cy="381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  <p:sp>
        <p:nvSpPr>
          <p:cNvPr id="425" name="SMS Platform"/>
          <p:cNvSpPr/>
          <p:nvPr/>
        </p:nvSpPr>
        <p:spPr>
          <a:xfrm>
            <a:off x="1351911" y="8826"/>
            <a:ext cx="2309218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latin typeface="Courier New"/>
                <a:ea typeface="Courier New"/>
                <a:cs typeface="Courier New"/>
                <a:sym typeface="Courier New"/>
              </a:defRPr>
            </a:lvl1pPr>
          </a:lstStyle>
          <a:p>
            <a:r>
              <a:t>SMS Platform</a:t>
            </a:r>
          </a:p>
        </p:txBody>
      </p:sp>
      <p:sp>
        <p:nvSpPr>
          <p:cNvPr id="426" name="Data Ingestion"/>
          <p:cNvSpPr/>
          <p:nvPr/>
        </p:nvSpPr>
        <p:spPr>
          <a:xfrm>
            <a:off x="5101381" y="8826"/>
            <a:ext cx="2675038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defRPr>
            </a:lvl1pPr>
          </a:lstStyle>
          <a:p>
            <a:r>
              <a:t>Data Ingestion</a:t>
            </a:r>
          </a:p>
        </p:txBody>
      </p:sp>
      <p:sp>
        <p:nvSpPr>
          <p:cNvPr id="427" name="Access level"/>
          <p:cNvSpPr/>
          <p:nvPr/>
        </p:nvSpPr>
        <p:spPr>
          <a:xfrm>
            <a:off x="7997743" y="8826"/>
            <a:ext cx="2309218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latin typeface="Courier New"/>
                <a:ea typeface="Courier New"/>
                <a:cs typeface="Courier New"/>
                <a:sym typeface="Courier New"/>
              </a:defRPr>
            </a:lvl1pPr>
          </a:lstStyle>
          <a:p>
            <a:r>
              <a:t>Access level</a:t>
            </a:r>
          </a:p>
        </p:txBody>
      </p:sp>
      <p:sp>
        <p:nvSpPr>
          <p:cNvPr id="428" name="What are your data access policies?"/>
          <p:cNvSpPr/>
          <p:nvPr/>
        </p:nvSpPr>
        <p:spPr>
          <a:xfrm>
            <a:off x="2842064" y="7963856"/>
            <a:ext cx="7425110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dirty="0"/>
              <a:t>Identifying the </a:t>
            </a:r>
            <a:r>
              <a:rPr b="1" dirty="0">
                <a:latin typeface="Helvetica"/>
                <a:ea typeface="Helvetica"/>
                <a:cs typeface="Helvetica"/>
                <a:sym typeface="Helvetica"/>
              </a:rPr>
              <a:t>data access</a:t>
            </a:r>
            <a:r>
              <a:rPr dirty="0"/>
              <a:t> policies</a:t>
            </a:r>
          </a:p>
        </p:txBody>
      </p:sp>
      <p:pic>
        <p:nvPicPr>
          <p:cNvPr id="429" name="pasted-image.tiff" descr="pasted-image.tiff"/>
          <p:cNvPicPr>
            <a:picLocks noChangeAspect="1"/>
          </p:cNvPicPr>
          <p:nvPr/>
        </p:nvPicPr>
        <p:blipFill>
          <a:blip r:embed="rId4">
            <a:extLst/>
          </a:blip>
          <a:srcRect b="8188"/>
          <a:stretch>
            <a:fillRect/>
          </a:stretch>
        </p:blipFill>
        <p:spPr>
          <a:xfrm>
            <a:off x="2520378" y="663940"/>
            <a:ext cx="8416255" cy="6966245"/>
          </a:xfrm>
          <a:prstGeom prst="rect">
            <a:avLst/>
          </a:prstGeom>
          <a:ln w="12700">
            <a:miter lim="400000"/>
          </a:ln>
        </p:spPr>
      </p:pic>
      <p:sp>
        <p:nvSpPr>
          <p:cNvPr id="430" name="i.e. Who has access to what parts of your data."/>
          <p:cNvSpPr/>
          <p:nvPr/>
        </p:nvSpPr>
        <p:spPr>
          <a:xfrm>
            <a:off x="3369445" y="8578811"/>
            <a:ext cx="6370334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/>
            </a:lvl1pPr>
          </a:lstStyle>
          <a:p>
            <a:r>
              <a:rPr dirty="0"/>
              <a:t>i.e. Who </a:t>
            </a:r>
            <a:r>
              <a:rPr lang="en-US" dirty="0"/>
              <a:t>can</a:t>
            </a:r>
            <a:r>
              <a:rPr dirty="0"/>
              <a:t> access what parts of </a:t>
            </a:r>
            <a:r>
              <a:rPr lang="en-US" dirty="0"/>
              <a:t>the</a:t>
            </a:r>
            <a:r>
              <a:rPr dirty="0"/>
              <a:t> data.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" name="pasted-image.tiff" descr="pasted-image.tiff"/>
          <p:cNvPicPr>
            <a:picLocks noChangeAspect="1"/>
          </p:cNvPicPr>
          <p:nvPr/>
        </p:nvPicPr>
        <p:blipFill>
          <a:blip r:embed="rId3">
            <a:extLst/>
          </a:blip>
          <a:srcRect l="19012" t="3897" r="16109" b="3897"/>
          <a:stretch>
            <a:fillRect/>
          </a:stretch>
        </p:blipFill>
        <p:spPr>
          <a:xfrm>
            <a:off x="4256569" y="3368336"/>
            <a:ext cx="4943738" cy="3688661"/>
          </a:xfrm>
          <a:prstGeom prst="rect">
            <a:avLst/>
          </a:prstGeom>
          <a:ln w="12700">
            <a:miter lim="400000"/>
          </a:ln>
        </p:spPr>
      </p:pic>
      <p:sp>
        <p:nvSpPr>
          <p:cNvPr id="401" name="Rectangle"/>
          <p:cNvSpPr/>
          <p:nvPr/>
        </p:nvSpPr>
        <p:spPr>
          <a:xfrm>
            <a:off x="7783660" y="18690"/>
            <a:ext cx="2737384" cy="424774"/>
          </a:xfrm>
          <a:prstGeom prst="rect">
            <a:avLst/>
          </a:prstGeom>
          <a:solidFill>
            <a:schemeClr val="accent4">
              <a:hueOff val="384618"/>
              <a:satOff val="3869"/>
              <a:lumOff val="580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02" name="Rectangle"/>
          <p:cNvSpPr/>
          <p:nvPr/>
        </p:nvSpPr>
        <p:spPr>
          <a:xfrm>
            <a:off x="10482799" y="18690"/>
            <a:ext cx="2737384" cy="424774"/>
          </a:xfrm>
          <a:prstGeom prst="rect">
            <a:avLst/>
          </a:prstGeom>
          <a:solidFill>
            <a:srgbClr val="93C77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03" name="Rectangle"/>
          <p:cNvSpPr/>
          <p:nvPr/>
        </p:nvSpPr>
        <p:spPr>
          <a:xfrm>
            <a:off x="5044808" y="18690"/>
            <a:ext cx="2737384" cy="424774"/>
          </a:xfrm>
          <a:prstGeom prst="rect">
            <a:avLst/>
          </a:prstGeom>
          <a:solidFill>
            <a:srgbClr val="EC539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04" name="Rectangle"/>
          <p:cNvSpPr/>
          <p:nvPr/>
        </p:nvSpPr>
        <p:spPr>
          <a:xfrm>
            <a:off x="-26984" y="18690"/>
            <a:ext cx="5073665" cy="424774"/>
          </a:xfrm>
          <a:prstGeom prst="rect">
            <a:avLst/>
          </a:prstGeom>
          <a:solidFill>
            <a:srgbClr val="A6AAA9">
              <a:alpha val="47847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05" name="Rectangle"/>
          <p:cNvSpPr/>
          <p:nvPr/>
        </p:nvSpPr>
        <p:spPr>
          <a:xfrm>
            <a:off x="-26984" y="9443818"/>
            <a:ext cx="13163191" cy="312576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06" name="Semantically Mapping Science (SMS) Platform: http://sms.risis.eu"/>
          <p:cNvSpPr/>
          <p:nvPr/>
        </p:nvSpPr>
        <p:spPr>
          <a:xfrm>
            <a:off x="3948386" y="9447705"/>
            <a:ext cx="4933570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300"/>
            </a:pPr>
            <a:r>
              <a:t>Semantically Mapping Science (SMS) Platform: </a:t>
            </a:r>
            <a:r>
              <a:rPr u="sng">
                <a:hlinkClick r:id="rId4"/>
              </a:rPr>
              <a:t>http://sms.risis.eu</a:t>
            </a:r>
          </a:p>
        </p:txBody>
      </p:sp>
      <p:sp>
        <p:nvSpPr>
          <p:cNvPr id="407" name="Slide Number"/>
          <p:cNvSpPr>
            <a:spLocks noGrp="1"/>
          </p:cNvSpPr>
          <p:nvPr>
            <p:ph type="sldNum" sz="quarter" idx="4294967295"/>
          </p:nvPr>
        </p:nvSpPr>
        <p:spPr>
          <a:xfrm>
            <a:off x="12234231" y="9409605"/>
            <a:ext cx="368504" cy="381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  <p:sp>
        <p:nvSpPr>
          <p:cNvPr id="408" name="SMS Platform"/>
          <p:cNvSpPr/>
          <p:nvPr/>
        </p:nvSpPr>
        <p:spPr>
          <a:xfrm>
            <a:off x="1351911" y="8826"/>
            <a:ext cx="2309218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latin typeface="Courier New"/>
                <a:ea typeface="Courier New"/>
                <a:cs typeface="Courier New"/>
                <a:sym typeface="Courier New"/>
              </a:defRPr>
            </a:lvl1pPr>
          </a:lstStyle>
          <a:p>
            <a:r>
              <a:t>SMS Platform</a:t>
            </a:r>
          </a:p>
        </p:txBody>
      </p:sp>
      <p:sp>
        <p:nvSpPr>
          <p:cNvPr id="409" name="Data Ingestion"/>
          <p:cNvSpPr/>
          <p:nvPr/>
        </p:nvSpPr>
        <p:spPr>
          <a:xfrm>
            <a:off x="5101381" y="8826"/>
            <a:ext cx="2675038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defRPr>
            </a:lvl1pPr>
          </a:lstStyle>
          <a:p>
            <a:r>
              <a:t>Data Ingestion</a:t>
            </a:r>
          </a:p>
        </p:txBody>
      </p:sp>
      <p:sp>
        <p:nvSpPr>
          <p:cNvPr id="410" name="Format"/>
          <p:cNvSpPr/>
          <p:nvPr/>
        </p:nvSpPr>
        <p:spPr>
          <a:xfrm>
            <a:off x="8546472" y="8826"/>
            <a:ext cx="1211760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latin typeface="Courier New"/>
                <a:ea typeface="Courier New"/>
                <a:cs typeface="Courier New"/>
                <a:sym typeface="Courier New"/>
              </a:defRPr>
            </a:lvl1pPr>
          </a:lstStyle>
          <a:p>
            <a:r>
              <a:t>Format</a:t>
            </a:r>
          </a:p>
        </p:txBody>
      </p:sp>
      <p:sp>
        <p:nvSpPr>
          <p:cNvPr id="411" name="What is the format and structure of your data?"/>
          <p:cNvSpPr/>
          <p:nvPr/>
        </p:nvSpPr>
        <p:spPr>
          <a:xfrm>
            <a:off x="1909078" y="7647694"/>
            <a:ext cx="9638857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dirty="0"/>
              <a:t>Identifying</a:t>
            </a:r>
            <a:r>
              <a:rPr dirty="0"/>
              <a:t> the </a:t>
            </a:r>
            <a:r>
              <a:rPr b="1" dirty="0">
                <a:latin typeface="Helvetica"/>
                <a:ea typeface="Helvetica"/>
                <a:cs typeface="Helvetica"/>
                <a:sym typeface="Helvetica"/>
              </a:rPr>
              <a:t>format</a:t>
            </a:r>
            <a:r>
              <a:rPr dirty="0"/>
              <a:t> and </a:t>
            </a:r>
            <a:r>
              <a:rPr b="1" dirty="0">
                <a:latin typeface="Helvetica"/>
                <a:ea typeface="Helvetica"/>
                <a:cs typeface="Helvetica"/>
                <a:sym typeface="Helvetica"/>
              </a:rPr>
              <a:t>structure</a:t>
            </a:r>
            <a:r>
              <a:rPr dirty="0"/>
              <a:t> of </a:t>
            </a:r>
            <a:r>
              <a:rPr lang="en-US" dirty="0"/>
              <a:t>the</a:t>
            </a:r>
            <a:r>
              <a:rPr dirty="0"/>
              <a:t> data</a:t>
            </a:r>
          </a:p>
        </p:txBody>
      </p:sp>
      <p:pic>
        <p:nvPicPr>
          <p:cNvPr id="412" name="pasted-image.tiff" descr="pasted-image.tif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109016" y="1014271"/>
            <a:ext cx="5842001" cy="2540001"/>
          </a:xfrm>
          <a:prstGeom prst="rect">
            <a:avLst/>
          </a:prstGeom>
          <a:ln w="12700">
            <a:miter lim="400000"/>
          </a:ln>
        </p:spPr>
      </p:pic>
      <p:sp>
        <p:nvSpPr>
          <p:cNvPr id="413" name="Structure"/>
          <p:cNvSpPr/>
          <p:nvPr/>
        </p:nvSpPr>
        <p:spPr>
          <a:xfrm>
            <a:off x="10807481" y="8826"/>
            <a:ext cx="1760489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defRPr>
            </a:lvl1pPr>
          </a:lstStyle>
          <a:p>
            <a:r>
              <a:t>Structure</a:t>
            </a:r>
          </a:p>
        </p:txBody>
      </p:sp>
      <p:pic>
        <p:nvPicPr>
          <p:cNvPr id="414" name="pasted-image.tiff" descr="pasted-image.tif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360429" y="1560755"/>
            <a:ext cx="2309218" cy="121234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24393479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Rectangle"/>
          <p:cNvSpPr/>
          <p:nvPr/>
        </p:nvSpPr>
        <p:spPr>
          <a:xfrm>
            <a:off x="7783660" y="18690"/>
            <a:ext cx="2737384" cy="424774"/>
          </a:xfrm>
          <a:prstGeom prst="rect">
            <a:avLst/>
          </a:prstGeom>
          <a:solidFill>
            <a:schemeClr val="accent4">
              <a:hueOff val="384618"/>
              <a:satOff val="3869"/>
              <a:lumOff val="580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8" name="Rectangle"/>
          <p:cNvSpPr/>
          <p:nvPr/>
        </p:nvSpPr>
        <p:spPr>
          <a:xfrm>
            <a:off x="10482799" y="18690"/>
            <a:ext cx="2737384" cy="424774"/>
          </a:xfrm>
          <a:prstGeom prst="rect">
            <a:avLst/>
          </a:prstGeom>
          <a:solidFill>
            <a:srgbClr val="93C77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9" name="Rectangle"/>
          <p:cNvSpPr/>
          <p:nvPr/>
        </p:nvSpPr>
        <p:spPr>
          <a:xfrm>
            <a:off x="5044808" y="18690"/>
            <a:ext cx="2737384" cy="424774"/>
          </a:xfrm>
          <a:prstGeom prst="rect">
            <a:avLst/>
          </a:prstGeom>
          <a:solidFill>
            <a:srgbClr val="EC539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0" name="Rectangle"/>
          <p:cNvSpPr/>
          <p:nvPr/>
        </p:nvSpPr>
        <p:spPr>
          <a:xfrm>
            <a:off x="-26984" y="18690"/>
            <a:ext cx="5073665" cy="424774"/>
          </a:xfrm>
          <a:prstGeom prst="rect">
            <a:avLst/>
          </a:prstGeom>
          <a:solidFill>
            <a:srgbClr val="A6AAA9">
              <a:alpha val="47847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91" name="Rectangle"/>
          <p:cNvSpPr/>
          <p:nvPr/>
        </p:nvSpPr>
        <p:spPr>
          <a:xfrm>
            <a:off x="-26984" y="9443818"/>
            <a:ext cx="13163191" cy="312576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92" name="Semantically Mapping Science (SMS) Platform: http://sms.risis.eu"/>
          <p:cNvSpPr/>
          <p:nvPr/>
        </p:nvSpPr>
        <p:spPr>
          <a:xfrm>
            <a:off x="3948386" y="9447705"/>
            <a:ext cx="4933570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300"/>
            </a:pPr>
            <a:r>
              <a:t>Semantically Mapping Science (SMS) Platform: </a:t>
            </a:r>
            <a:r>
              <a:rPr u="sng">
                <a:hlinkClick r:id="rId3"/>
              </a:rPr>
              <a:t>http://sms.risis.eu</a:t>
            </a:r>
          </a:p>
        </p:txBody>
      </p:sp>
      <p:sp>
        <p:nvSpPr>
          <p:cNvPr id="193" name="Slide Number"/>
          <p:cNvSpPr>
            <a:spLocks noGrp="1"/>
          </p:cNvSpPr>
          <p:nvPr>
            <p:ph type="sldNum" sz="quarter" idx="4294967295"/>
          </p:nvPr>
        </p:nvSpPr>
        <p:spPr>
          <a:xfrm>
            <a:off x="12297782" y="9409605"/>
            <a:ext cx="241402" cy="381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  <p:sp>
        <p:nvSpPr>
          <p:cNvPr id="194" name="SMS Platform"/>
          <p:cNvSpPr/>
          <p:nvPr/>
        </p:nvSpPr>
        <p:spPr>
          <a:xfrm>
            <a:off x="1351911" y="8826"/>
            <a:ext cx="2309218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latin typeface="Courier New"/>
                <a:ea typeface="Courier New"/>
                <a:cs typeface="Courier New"/>
                <a:sym typeface="Courier New"/>
              </a:defRPr>
            </a:lvl1pPr>
          </a:lstStyle>
          <a:p>
            <a:r>
              <a:t>SMS Platform</a:t>
            </a:r>
          </a:p>
        </p:txBody>
      </p:sp>
      <p:sp>
        <p:nvSpPr>
          <p:cNvPr id="195" name="Linked"/>
          <p:cNvSpPr/>
          <p:nvPr/>
        </p:nvSpPr>
        <p:spPr>
          <a:xfrm>
            <a:off x="5896520" y="8826"/>
            <a:ext cx="1211760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defRPr>
            </a:lvl1pPr>
          </a:lstStyle>
          <a:p>
            <a:r>
              <a:t>Linked</a:t>
            </a:r>
          </a:p>
        </p:txBody>
      </p:sp>
      <p:sp>
        <p:nvSpPr>
          <p:cNvPr id="196" name="Entities"/>
          <p:cNvSpPr/>
          <p:nvPr/>
        </p:nvSpPr>
        <p:spPr>
          <a:xfrm>
            <a:off x="8363563" y="8826"/>
            <a:ext cx="1577579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latin typeface="Courier New"/>
                <a:ea typeface="Courier New"/>
                <a:cs typeface="Courier New"/>
                <a:sym typeface="Courier New"/>
              </a:defRPr>
            </a:lvl1pPr>
          </a:lstStyle>
          <a:p>
            <a:r>
              <a:t>Entities</a:t>
            </a:r>
          </a:p>
        </p:txBody>
      </p:sp>
      <p:sp>
        <p:nvSpPr>
          <p:cNvPr id="28" name="Content Placeholder 2"/>
          <p:cNvSpPr txBox="1">
            <a:spLocks/>
          </p:cNvSpPr>
          <p:nvPr/>
        </p:nvSpPr>
        <p:spPr>
          <a:xfrm>
            <a:off x="713112" y="2602701"/>
            <a:ext cx="10820400" cy="5568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t">
            <a:normAutofit lnSpcReduction="10000"/>
          </a:bodyPr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2667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3111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3556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4000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b="1" dirty="0"/>
              <a:t>University 		 </a:t>
            </a:r>
            <a:r>
              <a:rPr lang="en-US" b="1" dirty="0" err="1"/>
              <a:t>Organisation</a:t>
            </a:r>
            <a:r>
              <a:rPr lang="en-US" b="1" dirty="0"/>
              <a:t>                Geo-data</a:t>
            </a:r>
          </a:p>
          <a:p>
            <a:pPr hangingPunct="1"/>
            <a:endParaRPr lang="en-US" sz="4000" b="1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2571" y="3925019"/>
            <a:ext cx="2363329" cy="247037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3724" y="3957725"/>
            <a:ext cx="3698863" cy="257687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57719" y="4133443"/>
            <a:ext cx="3852042" cy="2261955"/>
          </a:xfrm>
          <a:prstGeom prst="rect">
            <a:avLst/>
          </a:prstGeom>
        </p:spPr>
      </p:pic>
      <p:sp>
        <p:nvSpPr>
          <p:cNvPr id="34" name="What is the format and structure of your data?"/>
          <p:cNvSpPr/>
          <p:nvPr/>
        </p:nvSpPr>
        <p:spPr>
          <a:xfrm>
            <a:off x="1923509" y="7647694"/>
            <a:ext cx="9610003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dirty="0"/>
              <a:t>Identifying</a:t>
            </a:r>
            <a:r>
              <a:rPr dirty="0"/>
              <a:t> the </a:t>
            </a:r>
            <a:r>
              <a:rPr lang="en-US" b="1" dirty="0">
                <a:latin typeface="Helvetica"/>
                <a:cs typeface="Helvetica"/>
                <a:sym typeface="Helvetica"/>
              </a:rPr>
              <a:t>entity types</a:t>
            </a:r>
            <a:r>
              <a:rPr dirty="0"/>
              <a:t> </a:t>
            </a:r>
            <a:r>
              <a:rPr lang="en-US" dirty="0"/>
              <a:t>covered</a:t>
            </a:r>
            <a:r>
              <a:rPr dirty="0"/>
              <a:t> </a:t>
            </a:r>
            <a:r>
              <a:rPr lang="en-US" dirty="0"/>
              <a:t>by the</a:t>
            </a:r>
            <a:r>
              <a:rPr dirty="0"/>
              <a:t> data</a:t>
            </a:r>
          </a:p>
        </p:txBody>
      </p:sp>
    </p:spTree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2769</TotalTime>
  <Words>1434</Words>
  <Application>Microsoft Office PowerPoint</Application>
  <PresentationFormat>Custom</PresentationFormat>
  <Paragraphs>370</Paragraphs>
  <Slides>28</Slides>
  <Notes>22</Notes>
  <HiddenSlides>1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Arial</vt:lpstr>
      <vt:lpstr>Courier New</vt:lpstr>
      <vt:lpstr>Futura</vt:lpstr>
      <vt:lpstr>Helvetica</vt:lpstr>
      <vt:lpstr>Helvetica Light</vt:lpstr>
      <vt:lpstr>Helvetica Neue</vt:lpstr>
      <vt:lpstr>Helvetica Neue Light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Al</cp:lastModifiedBy>
  <cp:revision>42</cp:revision>
  <dcterms:modified xsi:type="dcterms:W3CDTF">2017-05-28T07:48:26Z</dcterms:modified>
</cp:coreProperties>
</file>